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6" r:id="rId3"/>
    <p:sldId id="258" r:id="rId4"/>
    <p:sldId id="259" r:id="rId5"/>
    <p:sldId id="260" r:id="rId6"/>
    <p:sldId id="324" r:id="rId7"/>
    <p:sldId id="261" r:id="rId8"/>
    <p:sldId id="328" r:id="rId9"/>
    <p:sldId id="329" r:id="rId10"/>
    <p:sldId id="268" r:id="rId11"/>
    <p:sldId id="330" r:id="rId12"/>
    <p:sldId id="337" r:id="rId13"/>
    <p:sldId id="331" r:id="rId14"/>
    <p:sldId id="332" r:id="rId15"/>
    <p:sldId id="354" r:id="rId16"/>
    <p:sldId id="333" r:id="rId17"/>
    <p:sldId id="393" r:id="rId18"/>
    <p:sldId id="335" r:id="rId19"/>
    <p:sldId id="336" r:id="rId20"/>
    <p:sldId id="325" r:id="rId21"/>
    <p:sldId id="351" r:id="rId22"/>
    <p:sldId id="344" r:id="rId23"/>
    <p:sldId id="347" r:id="rId24"/>
    <p:sldId id="346" r:id="rId25"/>
    <p:sldId id="345" r:id="rId26"/>
    <p:sldId id="343" r:id="rId27"/>
    <p:sldId id="341" r:id="rId28"/>
    <p:sldId id="342" r:id="rId29"/>
    <p:sldId id="339" r:id="rId30"/>
    <p:sldId id="349" r:id="rId31"/>
    <p:sldId id="353" r:id="rId32"/>
    <p:sldId id="340" r:id="rId33"/>
    <p:sldId id="355" r:id="rId34"/>
    <p:sldId id="356" r:id="rId35"/>
    <p:sldId id="338" r:id="rId36"/>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DDA"/>
    <a:srgbClr val="28BE45"/>
    <a:srgbClr val="FBA9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6" autoAdjust="0"/>
    <p:restoredTop sz="94660"/>
  </p:normalViewPr>
  <p:slideViewPr>
    <p:cSldViewPr snapToGrid="0">
      <p:cViewPr varScale="1">
        <p:scale>
          <a:sx n="101" d="100"/>
          <a:sy n="101" d="100"/>
        </p:scale>
        <p:origin x="156" y="342"/>
      </p:cViewPr>
      <p:guideLst/>
    </p:cSldViewPr>
  </p:slideViewPr>
  <p:notesTextViewPr>
    <p:cViewPr>
      <p:scale>
        <a:sx n="1" d="1"/>
        <a:sy n="1" d="1"/>
      </p:scale>
      <p:origin x="0" y="0"/>
    </p:cViewPr>
  </p:notesTextViewPr>
  <p:sorterViewPr>
    <p:cViewPr>
      <p:scale>
        <a:sx n="100" d="100"/>
        <a:sy n="100" d="100"/>
      </p:scale>
      <p:origin x="0" y="-21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DB02D78A-F3C6-4385-812A-A4DB43AEB748}" type="datetimeFigureOut">
              <a:rPr lang="en-GB" smtClean="0"/>
              <a:t>23/02/2022</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2B57CD4A-1F09-42A0-B4BD-D5625E1F979C}" type="slidenum">
              <a:rPr lang="en-GB" smtClean="0"/>
              <a:t>‹#›</a:t>
            </a:fld>
            <a:endParaRPr lang="en-GB"/>
          </a:p>
        </p:txBody>
      </p:sp>
    </p:spTree>
    <p:extLst>
      <p:ext uri="{BB962C8B-B14F-4D97-AF65-F5344CB8AC3E}">
        <p14:creationId xmlns:p14="http://schemas.microsoft.com/office/powerpoint/2010/main" val="297324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74179E-4525-4E67-B2A6-D7CAB4B949D9}" type="slidenum">
              <a:rPr lang="en-GB" smtClean="0"/>
              <a:t>1</a:t>
            </a:fld>
            <a:endParaRPr lang="en-GB"/>
          </a:p>
        </p:txBody>
      </p:sp>
    </p:spTree>
    <p:extLst>
      <p:ext uri="{BB962C8B-B14F-4D97-AF65-F5344CB8AC3E}">
        <p14:creationId xmlns:p14="http://schemas.microsoft.com/office/powerpoint/2010/main" val="118680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860425"/>
            <a:ext cx="7632700" cy="42941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84C3A9-CE4C-4172-99AD-FA05317A2D1D}" type="slidenum">
              <a:rPr lang="en-GB" smtClean="0"/>
              <a:t>12</a:t>
            </a:fld>
            <a:endParaRPr lang="en-GB"/>
          </a:p>
        </p:txBody>
      </p:sp>
    </p:spTree>
    <p:extLst>
      <p:ext uri="{BB962C8B-B14F-4D97-AF65-F5344CB8AC3E}">
        <p14:creationId xmlns:p14="http://schemas.microsoft.com/office/powerpoint/2010/main" val="196903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A34B5-E815-466E-8DA3-B6C05437A9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AB95D9-92C4-49FF-B4CB-630B47E011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75FFB4-47AF-463D-9AD4-FB572A955F5C}"/>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5" name="Footer Placeholder 4">
            <a:extLst>
              <a:ext uri="{FF2B5EF4-FFF2-40B4-BE49-F238E27FC236}">
                <a16:creationId xmlns:a16="http://schemas.microsoft.com/office/drawing/2014/main" id="{9A94F33A-1EA1-4670-AEF6-C85773F755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F8230A-9B29-49F0-812F-B51403B627E0}"/>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185036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06757-EC92-4660-A428-681EF77393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090E24-DFBC-4854-B88A-EF204D1B60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049DDA-725F-45EC-BDDE-3E5669963C91}"/>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5" name="Footer Placeholder 4">
            <a:extLst>
              <a:ext uri="{FF2B5EF4-FFF2-40B4-BE49-F238E27FC236}">
                <a16:creationId xmlns:a16="http://schemas.microsoft.com/office/drawing/2014/main" id="{06B5ABE1-E4A8-4B0E-B740-39531E0BC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D93C5A-0499-4CA1-B837-D2324ADFED30}"/>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352955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CED1CC-DBA1-45CC-993E-3AE528B8A4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A71D75-BCD2-474A-8653-F99A80BCD6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B68945-95FC-401A-B581-6FF84EBACDF1}"/>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5" name="Footer Placeholder 4">
            <a:extLst>
              <a:ext uri="{FF2B5EF4-FFF2-40B4-BE49-F238E27FC236}">
                <a16:creationId xmlns:a16="http://schemas.microsoft.com/office/drawing/2014/main" id="{FECF94BF-8E6E-43EA-8E9A-2FFF1DECDB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35CD8C-6EE1-4BD1-9335-65ECA0906EA8}"/>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48680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EFB1-3B9C-45A6-ABCD-89F059538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614666-FDCC-40C8-9D88-4B37385F8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9A9D23-31F9-4735-9E73-29825AAAC5BD}"/>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5" name="Footer Placeholder 4">
            <a:extLst>
              <a:ext uri="{FF2B5EF4-FFF2-40B4-BE49-F238E27FC236}">
                <a16:creationId xmlns:a16="http://schemas.microsoft.com/office/drawing/2014/main" id="{9DFFA84D-86D5-418D-858D-A8590FA56E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62C0B5-62C0-4033-B0A7-988FF7478839}"/>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331641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CE9A6-87DE-4AAA-8FE1-03C1BB9CAE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22928A-4787-42D5-A2CF-1B7DB4177B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C0546E-E3F6-440F-9A0B-5840BA66AC1D}"/>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5" name="Footer Placeholder 4">
            <a:extLst>
              <a:ext uri="{FF2B5EF4-FFF2-40B4-BE49-F238E27FC236}">
                <a16:creationId xmlns:a16="http://schemas.microsoft.com/office/drawing/2014/main" id="{1D3E1842-B7A1-4019-AC68-74B614FDEE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9FC607-0ACD-4163-AD55-4A7CCDFBA920}"/>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359077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F55D-9D62-4B1B-A1D4-E93F3545F7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5BE530-2BEB-4079-95D9-A1829D6F8F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D6F965B-1F2D-4A1F-AE3B-D0436F5E91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452D8E-D6FF-4A11-8D1D-FAA86223AFA4}"/>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6" name="Footer Placeholder 5">
            <a:extLst>
              <a:ext uri="{FF2B5EF4-FFF2-40B4-BE49-F238E27FC236}">
                <a16:creationId xmlns:a16="http://schemas.microsoft.com/office/drawing/2014/main" id="{8B9A05D7-3175-4435-BD77-B8D908EA2D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01CDAA-638A-48DC-861C-AEEC4FDCD9BD}"/>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28924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C662D-8092-4081-B7D7-39435C6D82F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1484E2-45E4-487B-A9AC-580E696DC4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5E7DAA-309C-42E7-B299-5A4BB37696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3691F3E-8A24-4194-B804-E7F0D252C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930871-B502-43A4-89F2-20403285A4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D76508-34B7-429D-BFF2-B06744F1C6D3}"/>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8" name="Footer Placeholder 7">
            <a:extLst>
              <a:ext uri="{FF2B5EF4-FFF2-40B4-BE49-F238E27FC236}">
                <a16:creationId xmlns:a16="http://schemas.microsoft.com/office/drawing/2014/main" id="{173DF167-F5D0-4A3F-89D1-5EDEE75280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994CDA-DD16-459B-9E89-F9D2AFE5FE3A}"/>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242188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6247D-5BB2-433A-BEB2-8BCD004BFB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E685EC1-23CF-44E5-9371-94B5D8CAEA12}"/>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4" name="Footer Placeholder 3">
            <a:extLst>
              <a:ext uri="{FF2B5EF4-FFF2-40B4-BE49-F238E27FC236}">
                <a16:creationId xmlns:a16="http://schemas.microsoft.com/office/drawing/2014/main" id="{B29911B4-BB7B-4578-82B1-24D45A8E17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570CEE-C56E-438B-A34F-952BFDAFBECC}"/>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309676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DF88E9-9AB3-44EE-ABEF-A579FBDE5AEE}"/>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3" name="Footer Placeholder 2">
            <a:extLst>
              <a:ext uri="{FF2B5EF4-FFF2-40B4-BE49-F238E27FC236}">
                <a16:creationId xmlns:a16="http://schemas.microsoft.com/office/drawing/2014/main" id="{AD68A289-9AA4-4F96-BAF9-4DF7CAF6F0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D8EDD6E-2334-45F7-BA26-9F48219F1B0F}"/>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141649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DA4C-2202-478F-A688-8A37D09ED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B9F2FB-8807-420D-8CE2-61F38A44FF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59BCF7-0F91-4E83-98AD-DDD316D87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FADA44-5262-46E3-9D22-33AA64BC84B4}"/>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6" name="Footer Placeholder 5">
            <a:extLst>
              <a:ext uri="{FF2B5EF4-FFF2-40B4-BE49-F238E27FC236}">
                <a16:creationId xmlns:a16="http://schemas.microsoft.com/office/drawing/2014/main" id="{F3BEADAA-9C65-432D-B351-ADBE03CCF6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739554-7F4A-4D30-8920-74448E338A24}"/>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1817641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1407-A53A-4DCA-B743-F61F9E03B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5AE9CAA-6EC2-4866-958D-8DCFA33249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6F823B-5B5E-4C49-B15A-E9ECF8A8E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4BDE1-03A0-454B-84EB-299BB9D2F487}"/>
              </a:ext>
            </a:extLst>
          </p:cNvPr>
          <p:cNvSpPr>
            <a:spLocks noGrp="1"/>
          </p:cNvSpPr>
          <p:nvPr>
            <p:ph type="dt" sz="half" idx="10"/>
          </p:nvPr>
        </p:nvSpPr>
        <p:spPr/>
        <p:txBody>
          <a:bodyPr/>
          <a:lstStyle/>
          <a:p>
            <a:fld id="{42BBAF1F-3548-4DA6-9F65-0DE6A35834BB}" type="datetimeFigureOut">
              <a:rPr lang="en-GB" smtClean="0"/>
              <a:t>23/02/2022</a:t>
            </a:fld>
            <a:endParaRPr lang="en-GB"/>
          </a:p>
        </p:txBody>
      </p:sp>
      <p:sp>
        <p:nvSpPr>
          <p:cNvPr id="6" name="Footer Placeholder 5">
            <a:extLst>
              <a:ext uri="{FF2B5EF4-FFF2-40B4-BE49-F238E27FC236}">
                <a16:creationId xmlns:a16="http://schemas.microsoft.com/office/drawing/2014/main" id="{8B082470-8CE8-4C50-99C4-0B73B5C6E2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6E592B-AE2C-43C7-B319-23148199BBB4}"/>
              </a:ext>
            </a:extLst>
          </p:cNvPr>
          <p:cNvSpPr>
            <a:spLocks noGrp="1"/>
          </p:cNvSpPr>
          <p:nvPr>
            <p:ph type="sldNum" sz="quarter" idx="12"/>
          </p:nvPr>
        </p:nvSpPr>
        <p:spPr/>
        <p:txBody>
          <a:bodyPr/>
          <a:lstStyle/>
          <a:p>
            <a:fld id="{D05B960A-21EC-4B9B-96C2-0A178C6CF154}" type="slidenum">
              <a:rPr lang="en-GB" smtClean="0"/>
              <a:t>‹#›</a:t>
            </a:fld>
            <a:endParaRPr lang="en-GB"/>
          </a:p>
        </p:txBody>
      </p:sp>
    </p:spTree>
    <p:extLst>
      <p:ext uri="{BB962C8B-B14F-4D97-AF65-F5344CB8AC3E}">
        <p14:creationId xmlns:p14="http://schemas.microsoft.com/office/powerpoint/2010/main" val="1492323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CA2426-1B6C-4C57-9F6A-895D676086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1FED52-C0BA-4CA6-B2E9-380108E28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9E7E31-4287-4EEC-90E8-D27C4A043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BBAF1F-3548-4DA6-9F65-0DE6A35834BB}" type="datetimeFigureOut">
              <a:rPr lang="en-GB" smtClean="0"/>
              <a:t>23/02/2022</a:t>
            </a:fld>
            <a:endParaRPr lang="en-GB"/>
          </a:p>
        </p:txBody>
      </p:sp>
      <p:sp>
        <p:nvSpPr>
          <p:cNvPr id="5" name="Footer Placeholder 4">
            <a:extLst>
              <a:ext uri="{FF2B5EF4-FFF2-40B4-BE49-F238E27FC236}">
                <a16:creationId xmlns:a16="http://schemas.microsoft.com/office/drawing/2014/main" id="{96E43D15-0649-4E5B-8E90-0957A2B84A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362C86-BB3F-4990-B870-EE9C139627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B960A-21EC-4B9B-96C2-0A178C6CF154}" type="slidenum">
              <a:rPr lang="en-GB" smtClean="0"/>
              <a:t>‹#›</a:t>
            </a:fld>
            <a:endParaRPr lang="en-GB"/>
          </a:p>
        </p:txBody>
      </p:sp>
    </p:spTree>
    <p:extLst>
      <p:ext uri="{BB962C8B-B14F-4D97-AF65-F5344CB8AC3E}">
        <p14:creationId xmlns:p14="http://schemas.microsoft.com/office/powerpoint/2010/main" val="4184730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package" Target="../embeddings/Microsoft_Word_Document.docx"/></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doi.org/10.3390/e2303032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050" name="Picture 2" descr="G:\Monksmead work\Denmark amplitude presentation 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885949" y="546100"/>
            <a:ext cx="84201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accent1">
                    <a:lumMod val="50000"/>
                  </a:schemeClr>
                </a:solidFill>
                <a:latin typeface="Lucida Sans" pitchFamily="34" charset="0"/>
              </a:rPr>
              <a:t>Electroacupuncture (EA) and the EEG: </a:t>
            </a:r>
          </a:p>
          <a:p>
            <a:r>
              <a:rPr lang="en-GB" sz="2800" b="1" dirty="0">
                <a:solidFill>
                  <a:schemeClr val="accent1">
                    <a:lumMod val="50000"/>
                  </a:schemeClr>
                </a:solidFill>
                <a:latin typeface="Lucida Sans" pitchFamily="34" charset="0"/>
              </a:rPr>
              <a:t>An unfinished personal journey, 2001-2022. From simple hypothesis to artificial intelligence (AI)</a:t>
            </a:r>
          </a:p>
        </p:txBody>
      </p:sp>
      <p:sp>
        <p:nvSpPr>
          <p:cNvPr id="6" name="Subtitle 2"/>
          <p:cNvSpPr txBox="1">
            <a:spLocks/>
          </p:cNvSpPr>
          <p:nvPr/>
        </p:nvSpPr>
        <p:spPr>
          <a:xfrm>
            <a:off x="2514275" y="2489954"/>
            <a:ext cx="6934200" cy="252837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GB" sz="2800" b="1" dirty="0">
                <a:solidFill>
                  <a:schemeClr val="bg1">
                    <a:lumMod val="50000"/>
                  </a:schemeClr>
                </a:solidFill>
                <a:latin typeface="Lucida Sans Unicode" panose="020B0602030504020204" pitchFamily="34" charset="0"/>
                <a:cs typeface="Lucida Sans Unicode" panose="020B0602030504020204" pitchFamily="34" charset="0"/>
              </a:rPr>
              <a:t>David Mayor </a:t>
            </a:r>
          </a:p>
          <a:p>
            <a:pPr>
              <a:spcBef>
                <a:spcPts val="0"/>
              </a:spcBef>
            </a:pPr>
            <a:r>
              <a:rPr lang="en-GB" sz="2200" dirty="0">
                <a:solidFill>
                  <a:schemeClr val="bg1">
                    <a:lumMod val="50000"/>
                  </a:schemeClr>
                </a:solidFill>
                <a:latin typeface="Lucida Sans Unicode" panose="020B0602030504020204" pitchFamily="34" charset="0"/>
                <a:cs typeface="Lucida Sans Unicode" panose="020B0602030504020204" pitchFamily="34" charset="0"/>
              </a:rPr>
              <a:t>MA, </a:t>
            </a:r>
            <a:r>
              <a:rPr lang="en-GB" sz="2200" dirty="0" err="1">
                <a:solidFill>
                  <a:schemeClr val="bg1">
                    <a:lumMod val="50000"/>
                  </a:schemeClr>
                </a:solidFill>
                <a:latin typeface="Lucida Sans Unicode" panose="020B0602030504020204" pitchFamily="34" charset="0"/>
                <a:cs typeface="Lucida Sans Unicode" panose="020B0602030504020204" pitchFamily="34" charset="0"/>
              </a:rPr>
              <a:t>BAc</a:t>
            </a:r>
            <a:r>
              <a:rPr lang="en-GB" sz="2200" dirty="0">
                <a:solidFill>
                  <a:schemeClr val="bg1">
                    <a:lumMod val="50000"/>
                  </a:schemeClr>
                </a:solidFill>
                <a:latin typeface="Lucida Sans Unicode" panose="020B0602030504020204" pitchFamily="34" charset="0"/>
                <a:cs typeface="Lucida Sans Unicode" panose="020B0602030504020204" pitchFamily="34" charset="0"/>
              </a:rPr>
              <a:t>, Hon member AACP, </a:t>
            </a:r>
          </a:p>
          <a:p>
            <a:pPr>
              <a:spcBef>
                <a:spcPts val="0"/>
              </a:spcBef>
            </a:pPr>
            <a:r>
              <a:rPr lang="en-GB" sz="2200" dirty="0">
                <a:solidFill>
                  <a:schemeClr val="bg1">
                    <a:lumMod val="50000"/>
                  </a:schemeClr>
                </a:solidFill>
                <a:latin typeface="Lucida Sans Unicode" panose="020B0602030504020204" pitchFamily="34" charset="0"/>
                <a:cs typeface="Lucida Sans Unicode" panose="020B0602030504020204" pitchFamily="34" charset="0"/>
              </a:rPr>
              <a:t>Visiting Fellow, School of Health and Social Work, </a:t>
            </a:r>
          </a:p>
          <a:p>
            <a:pPr>
              <a:spcBef>
                <a:spcPts val="0"/>
              </a:spcBef>
            </a:pPr>
            <a:r>
              <a:rPr lang="en-GB" sz="2200" dirty="0">
                <a:solidFill>
                  <a:schemeClr val="bg1">
                    <a:lumMod val="50000"/>
                  </a:schemeClr>
                </a:solidFill>
                <a:latin typeface="Lucida Sans Unicode" panose="020B0602030504020204" pitchFamily="34" charset="0"/>
                <a:cs typeface="Lucida Sans Unicode" panose="020B0602030504020204" pitchFamily="34" charset="0"/>
              </a:rPr>
              <a:t>University of Hertfordshire, UK</a:t>
            </a:r>
          </a:p>
          <a:p>
            <a:pPr>
              <a:spcBef>
                <a:spcPts val="0"/>
              </a:spcBef>
            </a:pPr>
            <a:endParaRPr lang="en-GB" sz="2200" dirty="0">
              <a:solidFill>
                <a:schemeClr val="bg1">
                  <a:lumMod val="50000"/>
                </a:schemeClr>
              </a:solidFill>
              <a:latin typeface="Lucida Sans Unicode" panose="020B0602030504020204" pitchFamily="34" charset="0"/>
              <a:cs typeface="Lucida Sans Unicode" panose="020B0602030504020204" pitchFamily="34" charset="0"/>
            </a:endParaRPr>
          </a:p>
          <a:p>
            <a:pPr>
              <a:spcBef>
                <a:spcPts val="0"/>
              </a:spcBef>
            </a:pPr>
            <a:r>
              <a:rPr lang="en-GB" sz="2200" dirty="0">
                <a:solidFill>
                  <a:schemeClr val="bg1">
                    <a:lumMod val="50000"/>
                  </a:schemeClr>
                </a:solidFill>
                <a:latin typeface="Lucida Sans Unicode" panose="020B0602030504020204" pitchFamily="34" charset="0"/>
                <a:cs typeface="Lucida Sans Unicode" panose="020B0602030504020204" pitchFamily="34" charset="0"/>
              </a:rPr>
              <a:t>http://electroacupuncture.qeeg.co.uk/</a:t>
            </a:r>
          </a:p>
          <a:p>
            <a:pPr>
              <a:spcBef>
                <a:spcPts val="0"/>
              </a:spcBef>
            </a:pPr>
            <a:r>
              <a:rPr lang="en-GB" sz="2200" dirty="0">
                <a:solidFill>
                  <a:schemeClr val="bg1">
                    <a:lumMod val="50000"/>
                  </a:schemeClr>
                </a:solidFill>
                <a:latin typeface="Lucida Sans Unicode" panose="020B0602030504020204" pitchFamily="34" charset="0"/>
                <a:cs typeface="Lucida Sans Unicode" panose="020B0602030504020204" pitchFamily="34" charset="0"/>
              </a:rPr>
              <a:t>davidmayor@welwynacupuncture.co.uk</a:t>
            </a:r>
          </a:p>
        </p:txBody>
      </p:sp>
      <p:sp>
        <p:nvSpPr>
          <p:cNvPr id="4" name="TextBox 3"/>
          <p:cNvSpPr txBox="1"/>
          <p:nvPr/>
        </p:nvSpPr>
        <p:spPr>
          <a:xfrm>
            <a:off x="4239561" y="5367258"/>
            <a:ext cx="3712876" cy="1261884"/>
          </a:xfrm>
          <a:prstGeom prst="rect">
            <a:avLst/>
          </a:prstGeom>
          <a:noFill/>
        </p:spPr>
        <p:txBody>
          <a:bodyPr wrap="none" rtlCol="0">
            <a:spAutoFit/>
          </a:bodyPr>
          <a:lstStyle/>
          <a:p>
            <a:pPr algn="ctr"/>
            <a:r>
              <a:rPr lang="en-GB" sz="2000" b="1" dirty="0">
                <a:solidFill>
                  <a:srgbClr val="254061"/>
                </a:solidFill>
                <a:latin typeface="Lucida Sans" panose="020B0602030504020204" pitchFamily="34" charset="0"/>
              </a:rPr>
              <a:t>AACP Virtual Conference</a:t>
            </a:r>
          </a:p>
          <a:p>
            <a:pPr algn="ctr"/>
            <a:endParaRPr lang="en-GB" sz="1600" b="1" dirty="0">
              <a:solidFill>
                <a:srgbClr val="254061"/>
              </a:solidFill>
              <a:latin typeface="Lucida Sans" panose="020B0602030504020204" pitchFamily="34" charset="0"/>
              <a:cs typeface="Lucida Sans Unicode" panose="020B0602030504020204" pitchFamily="34" charset="0"/>
            </a:endParaRPr>
          </a:p>
          <a:p>
            <a:pPr algn="ctr"/>
            <a:r>
              <a:rPr lang="en-GB" sz="2200" dirty="0">
                <a:solidFill>
                  <a:srgbClr val="254061"/>
                </a:solidFill>
                <a:latin typeface="Lucida Sans Unicode" panose="020B0602030504020204" pitchFamily="34" charset="0"/>
                <a:cs typeface="Lucida Sans Unicode" panose="020B0602030504020204" pitchFamily="34" charset="0"/>
              </a:rPr>
              <a:t>21 May 2022</a:t>
            </a:r>
          </a:p>
          <a:p>
            <a:endParaRPr lang="en-GB" dirty="0"/>
          </a:p>
        </p:txBody>
      </p:sp>
      <p:sp>
        <p:nvSpPr>
          <p:cNvPr id="7" name="Slide Number Placeholder 6"/>
          <p:cNvSpPr>
            <a:spLocks noGrp="1"/>
          </p:cNvSpPr>
          <p:nvPr>
            <p:ph type="sldNum" sz="quarter" idx="12"/>
          </p:nvPr>
        </p:nvSpPr>
        <p:spPr/>
        <p:txBody>
          <a:bodyPr/>
          <a:lstStyle/>
          <a:p>
            <a:fld id="{D679A6E3-571F-453D-81D3-222C5DC3D1BC}" type="slidenum">
              <a:rPr lang="en-GB" smtClean="0"/>
              <a:t>1</a:t>
            </a:fld>
            <a:endParaRPr lang="en-GB"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1700" y="2420651"/>
            <a:ext cx="1981200" cy="2721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7B374442-D6CF-4B90-9F2A-41139F185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94" y="2420650"/>
            <a:ext cx="1882857" cy="2345313"/>
          </a:xfrm>
          <a:prstGeom prst="rect">
            <a:avLst/>
          </a:prstGeom>
        </p:spPr>
      </p:pic>
    </p:spTree>
    <p:extLst>
      <p:ext uri="{BB962C8B-B14F-4D97-AF65-F5344CB8AC3E}">
        <p14:creationId xmlns:p14="http://schemas.microsoft.com/office/powerpoint/2010/main" val="200777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050" name="Picture 2" descr="G:\Monksmead work\Denmark amplitude presentation 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7F75AD1-08D2-4379-A8C0-78298BC4D5CF}" type="slidenum">
              <a:rPr lang="en-GB" smtClean="0"/>
              <a:t>10</a:t>
            </a:fld>
            <a:endParaRPr lang="en-GB" dirty="0"/>
          </a:p>
        </p:txBody>
      </p:sp>
      <p:sp>
        <p:nvSpPr>
          <p:cNvPr id="6" name="TextBox 5"/>
          <p:cNvSpPr txBox="1"/>
          <p:nvPr/>
        </p:nvSpPr>
        <p:spPr>
          <a:xfrm>
            <a:off x="1828801" y="533401"/>
            <a:ext cx="8491000" cy="6401753"/>
          </a:xfrm>
          <a:prstGeom prst="rect">
            <a:avLst/>
          </a:prstGeom>
          <a:noFill/>
          <a:ln w="15875">
            <a:noFill/>
          </a:ln>
        </p:spPr>
        <p:txBody>
          <a:bodyPr wrap="square" rtlCol="0">
            <a:spAutoFit/>
          </a:bodyPr>
          <a:lstStyle/>
          <a:p>
            <a:pPr algn="ctr"/>
            <a:r>
              <a:rPr lang="en-GB" sz="2200" dirty="0">
                <a:solidFill>
                  <a:srgbClr val="254061"/>
                </a:solidFill>
                <a:latin typeface="Lucida Sans" panose="020B0602030504020204" pitchFamily="34" charset="0"/>
              </a:rPr>
              <a:t>Online initial questionnaire</a:t>
            </a:r>
          </a:p>
          <a:p>
            <a:pPr algn="ctr"/>
            <a:endParaRPr lang="en-GB" sz="2200"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r>
              <a:rPr lang="en-GB" sz="2200" b="1" dirty="0">
                <a:solidFill>
                  <a:srgbClr val="254061"/>
                </a:solidFill>
                <a:latin typeface="Lucida Sans" panose="020B0602030504020204" pitchFamily="34" charset="0"/>
              </a:rPr>
              <a:t>       </a:t>
            </a:r>
            <a:endParaRPr lang="en-GB" sz="2200" dirty="0">
              <a:solidFill>
                <a:srgbClr val="254061"/>
              </a:solidFill>
              <a:latin typeface="Lucida Sans Unicode" panose="020B0602030504020204" pitchFamily="34" charset="0"/>
              <a:cs typeface="Lucida Sans Unicode"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b="1" dirty="0">
              <a:solidFill>
                <a:srgbClr val="254061"/>
              </a:solidFill>
              <a:latin typeface="Lucida Sans" panose="020B0602030504020204" pitchFamily="34" charset="0"/>
            </a:endParaRPr>
          </a:p>
          <a:p>
            <a:pPr algn="ctr"/>
            <a:endParaRPr lang="en-GB" sz="2200" dirty="0">
              <a:solidFill>
                <a:srgbClr val="254061"/>
              </a:solidFill>
              <a:latin typeface="Lucida Sans" panose="020B0602030504020204" pitchFamily="34" charset="0"/>
            </a:endParaRPr>
          </a:p>
          <a:p>
            <a:endParaRPr lang="en-GB" sz="1000" dirty="0">
              <a:solidFill>
                <a:schemeClr val="accent6">
                  <a:lumMod val="50000"/>
                </a:schemeClr>
              </a:solidFill>
              <a:latin typeface="Lucida Sans" panose="020B0602030504020204" pitchFamily="34" charset="0"/>
            </a:endParaRPr>
          </a:p>
          <a:p>
            <a:r>
              <a:rPr lang="en-GB" dirty="0">
                <a:solidFill>
                  <a:schemeClr val="accent6">
                    <a:lumMod val="50000"/>
                  </a:schemeClr>
                </a:solidFill>
                <a:latin typeface="Lucida Sans" panose="020B0602030504020204" pitchFamily="34" charset="0"/>
              </a:rPr>
              <a:t> </a:t>
            </a:r>
            <a:endParaRPr lang="en-GB" dirty="0">
              <a:solidFill>
                <a:schemeClr val="accent6">
                  <a:lumMod val="50000"/>
                </a:schemeClr>
              </a:solidFill>
              <a:latin typeface="Lucida Sans Unicode" panose="020B0602030504020204" pitchFamily="34" charset="0"/>
              <a:cs typeface="Lucida Sans Unicode" panose="020B0602030504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40047723"/>
              </p:ext>
            </p:extLst>
          </p:nvPr>
        </p:nvGraphicFramePr>
        <p:xfrm>
          <a:off x="1981200" y="2427109"/>
          <a:ext cx="8229600" cy="10414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320040">
                <a:tc gridSpan="8">
                  <a:txBody>
                    <a:bodyPr/>
                    <a:lstStyle/>
                    <a:p>
                      <a:pPr algn="ctr"/>
                      <a:r>
                        <a:rPr lang="en-GB" sz="1600" dirty="0">
                          <a:solidFill>
                            <a:schemeClr val="bg1"/>
                          </a:solidFill>
                          <a:latin typeface="Lucida Sans" panose="020B0602030504020204" pitchFamily="34" charset="0"/>
                        </a:rPr>
                        <a:t>8 x 5-minute</a:t>
                      </a:r>
                      <a:r>
                        <a:rPr lang="en-GB" sz="1600" baseline="0" dirty="0">
                          <a:solidFill>
                            <a:schemeClr val="bg1"/>
                          </a:solidFill>
                          <a:latin typeface="Lucida Sans" panose="020B0602030504020204" pitchFamily="34" charset="0"/>
                        </a:rPr>
                        <a:t> slots </a:t>
                      </a:r>
                      <a:endParaRPr lang="en-GB" sz="1600" dirty="0">
                        <a:solidFill>
                          <a:schemeClr val="bg1"/>
                        </a:solidFill>
                        <a:latin typeface="Lucida Sans" panose="020B0602030504020204" pitchFamily="34" charset="0"/>
                      </a:endParaRPr>
                    </a:p>
                  </a:txBody>
                  <a:tcPr/>
                </a:tc>
                <a:tc hMerge="1">
                  <a:txBody>
                    <a:bodyPr/>
                    <a:lstStyle/>
                    <a:p>
                      <a:endParaRPr lang="en-GB" sz="1600" dirty="0">
                        <a:solidFill>
                          <a:srgbClr val="254061"/>
                        </a:solidFill>
                        <a:latin typeface="Lucida Sans" panose="020B0602030504020204" pitchFamily="34" charset="0"/>
                      </a:endParaRPr>
                    </a:p>
                  </a:txBody>
                  <a:tcPr/>
                </a:tc>
                <a:tc hMerge="1">
                  <a:txBody>
                    <a:bodyPr/>
                    <a:lstStyle/>
                    <a:p>
                      <a:endParaRPr lang="en-GB" sz="1600" dirty="0">
                        <a:solidFill>
                          <a:srgbClr val="254061"/>
                        </a:solidFill>
                        <a:latin typeface="Lucida Sans" panose="020B0602030504020204" pitchFamily="34" charset="0"/>
                      </a:endParaRPr>
                    </a:p>
                  </a:txBody>
                  <a:tcPr/>
                </a:tc>
                <a:tc hMerge="1">
                  <a:txBody>
                    <a:bodyPr/>
                    <a:lstStyle/>
                    <a:p>
                      <a:endParaRPr lang="en-GB" sz="1600" dirty="0">
                        <a:solidFill>
                          <a:srgbClr val="254061"/>
                        </a:solidFill>
                        <a:latin typeface="Lucida Sans" panose="020B0602030504020204" pitchFamily="34" charset="0"/>
                      </a:endParaRPr>
                    </a:p>
                  </a:txBody>
                  <a:tcPr/>
                </a:tc>
                <a:tc hMerge="1">
                  <a:txBody>
                    <a:bodyPr/>
                    <a:lstStyle/>
                    <a:p>
                      <a:endParaRPr lang="en-GB" sz="1600" dirty="0">
                        <a:solidFill>
                          <a:srgbClr val="254061"/>
                        </a:solidFill>
                        <a:latin typeface="Lucida Sans" panose="020B0602030504020204" pitchFamily="34" charset="0"/>
                      </a:endParaRPr>
                    </a:p>
                  </a:txBody>
                  <a:tcPr/>
                </a:tc>
                <a:tc hMerge="1">
                  <a:txBody>
                    <a:bodyPr/>
                    <a:lstStyle/>
                    <a:p>
                      <a:endParaRPr lang="en-GB" sz="1600" dirty="0">
                        <a:solidFill>
                          <a:srgbClr val="254061"/>
                        </a:solidFill>
                        <a:latin typeface="Lucida Sans" panose="020B0602030504020204" pitchFamily="34" charset="0"/>
                      </a:endParaRPr>
                    </a:p>
                  </a:txBody>
                  <a:tcPr/>
                </a:tc>
                <a:tc hMerge="1">
                  <a:txBody>
                    <a:bodyPr/>
                    <a:lstStyle/>
                    <a:p>
                      <a:endParaRPr lang="en-GB" sz="1600" dirty="0">
                        <a:solidFill>
                          <a:srgbClr val="254061"/>
                        </a:solidFill>
                        <a:latin typeface="Lucida Sans" panose="020B0602030504020204" pitchFamily="34" charset="0"/>
                      </a:endParaRPr>
                    </a:p>
                  </a:txBody>
                  <a:tcPr/>
                </a:tc>
                <a:tc hMerge="1">
                  <a:txBody>
                    <a:bodyPr/>
                    <a:lstStyle/>
                    <a:p>
                      <a:endParaRPr lang="en-GB" sz="1600" dirty="0">
                        <a:solidFill>
                          <a:srgbClr val="254061"/>
                        </a:solidFill>
                        <a:latin typeface="Lucida Sans" panose="020B0602030504020204" pitchFamily="34" charset="0"/>
                      </a:endParaRPr>
                    </a:p>
                  </a:txBody>
                  <a:tcPr/>
                </a:tc>
                <a:extLst>
                  <a:ext uri="{0D108BD9-81ED-4DB2-BD59-A6C34878D82A}">
                    <a16:rowId xmlns:a16="http://schemas.microsoft.com/office/drawing/2014/main" val="10000"/>
                  </a:ext>
                </a:extLst>
              </a:tr>
              <a:tr h="320040">
                <a:tc>
                  <a:txBody>
                    <a:bodyPr/>
                    <a:lstStyle/>
                    <a:p>
                      <a:r>
                        <a:rPr lang="en-GB" sz="1600" dirty="0">
                          <a:solidFill>
                            <a:srgbClr val="254061"/>
                          </a:solidFill>
                          <a:latin typeface="Lucida Sans Unicode" panose="020B0602030504020204" pitchFamily="34" charset="0"/>
                          <a:cs typeface="Lucida Sans Unicode" panose="020B0602030504020204" pitchFamily="34" charset="0"/>
                        </a:rPr>
                        <a:t>Baseline</a:t>
                      </a:r>
                    </a:p>
                  </a:txBody>
                  <a:tcPr>
                    <a:solidFill>
                      <a:schemeClr val="accent3">
                        <a:lumMod val="40000"/>
                        <a:lumOff val="60000"/>
                      </a:schemeClr>
                    </a:solidFill>
                  </a:tcPr>
                </a:tc>
                <a:tc>
                  <a:txBody>
                    <a:bodyPr/>
                    <a:lstStyle/>
                    <a:p>
                      <a:r>
                        <a:rPr lang="en-GB" sz="1600" dirty="0">
                          <a:solidFill>
                            <a:srgbClr val="254061"/>
                          </a:solidFill>
                          <a:latin typeface="Lucida Sans Unicode" panose="020B0602030504020204" pitchFamily="34" charset="0"/>
                          <a:cs typeface="Lucida Sans Unicode" panose="020B0602030504020204" pitchFamily="34" charset="0"/>
                        </a:rPr>
                        <a:t>Stim1</a:t>
                      </a:r>
                    </a:p>
                  </a:txBody>
                  <a:tcPr>
                    <a:solidFill>
                      <a:schemeClr val="accent5">
                        <a:lumMod val="60000"/>
                        <a:lumOff val="40000"/>
                      </a:schemeClr>
                    </a:solidFill>
                  </a:tcPr>
                </a:tc>
                <a:tc>
                  <a:txBody>
                    <a:bodyPr/>
                    <a:lstStyle/>
                    <a:p>
                      <a:r>
                        <a:rPr lang="en-GB" sz="1600" dirty="0">
                          <a:solidFill>
                            <a:srgbClr val="254061"/>
                          </a:solidFill>
                          <a:latin typeface="Lucida Sans Unicode" panose="020B0602030504020204" pitchFamily="34" charset="0"/>
                          <a:cs typeface="Lucida Sans Unicode" panose="020B0602030504020204" pitchFamily="34" charset="0"/>
                        </a:rPr>
                        <a:t>Stim2</a:t>
                      </a:r>
                    </a:p>
                  </a:txBody>
                  <a:tcPr>
                    <a:solidFill>
                      <a:schemeClr val="accent5">
                        <a:lumMod val="60000"/>
                        <a:lumOff val="40000"/>
                      </a:schemeClr>
                    </a:solidFill>
                  </a:tcPr>
                </a:tc>
                <a:tc>
                  <a:txBody>
                    <a:bodyPr/>
                    <a:lstStyle/>
                    <a:p>
                      <a:r>
                        <a:rPr lang="en-GB" sz="1600" dirty="0">
                          <a:solidFill>
                            <a:srgbClr val="254061"/>
                          </a:solidFill>
                          <a:latin typeface="Lucida Sans Unicode" panose="020B0602030504020204" pitchFamily="34" charset="0"/>
                          <a:cs typeface="Lucida Sans Unicode" panose="020B0602030504020204" pitchFamily="34" charset="0"/>
                        </a:rPr>
                        <a:t>Stim3</a:t>
                      </a:r>
                    </a:p>
                  </a:txBody>
                  <a:tcPr>
                    <a:solidFill>
                      <a:schemeClr val="accent5">
                        <a:lumMod val="60000"/>
                        <a:lumOff val="40000"/>
                      </a:schemeClr>
                    </a:solidFill>
                  </a:tcPr>
                </a:tc>
                <a:tc>
                  <a:txBody>
                    <a:bodyPr/>
                    <a:lstStyle/>
                    <a:p>
                      <a:r>
                        <a:rPr lang="en-GB" sz="1600" dirty="0">
                          <a:solidFill>
                            <a:srgbClr val="254061"/>
                          </a:solidFill>
                          <a:latin typeface="Lucida Sans Unicode" panose="020B0602030504020204" pitchFamily="34" charset="0"/>
                          <a:cs typeface="Lucida Sans Unicode" panose="020B0602030504020204" pitchFamily="34" charset="0"/>
                        </a:rPr>
                        <a:t>Stim4</a:t>
                      </a:r>
                    </a:p>
                  </a:txBody>
                  <a:tcPr>
                    <a:solidFill>
                      <a:schemeClr val="accent5">
                        <a:lumMod val="60000"/>
                        <a:lumOff val="40000"/>
                      </a:schemeClr>
                    </a:solidFill>
                  </a:tcPr>
                </a:tc>
                <a:tc>
                  <a:txBody>
                    <a:bodyPr/>
                    <a:lstStyle/>
                    <a:p>
                      <a:r>
                        <a:rPr lang="en-GB" sz="1600" dirty="0">
                          <a:solidFill>
                            <a:srgbClr val="254061"/>
                          </a:solidFill>
                          <a:latin typeface="Lucida Sans Unicode" panose="020B0602030504020204" pitchFamily="34" charset="0"/>
                          <a:cs typeface="Lucida Sans Unicode" panose="020B0602030504020204" pitchFamily="34" charset="0"/>
                        </a:rPr>
                        <a:t>Post1</a:t>
                      </a:r>
                    </a:p>
                  </a:txBody>
                  <a:tcPr>
                    <a:solidFill>
                      <a:schemeClr val="accent3">
                        <a:lumMod val="40000"/>
                        <a:lumOff val="60000"/>
                      </a:schemeClr>
                    </a:solidFill>
                  </a:tcPr>
                </a:tc>
                <a:tc>
                  <a:txBody>
                    <a:bodyPr/>
                    <a:lstStyle/>
                    <a:p>
                      <a:r>
                        <a:rPr lang="en-GB" sz="1600" dirty="0">
                          <a:solidFill>
                            <a:srgbClr val="254061"/>
                          </a:solidFill>
                          <a:latin typeface="Lucida Sans Unicode" panose="020B0602030504020204" pitchFamily="34" charset="0"/>
                          <a:cs typeface="Lucida Sans Unicode" panose="020B0602030504020204" pitchFamily="34" charset="0"/>
                        </a:rPr>
                        <a:t>Post2</a:t>
                      </a:r>
                    </a:p>
                  </a:txBody>
                  <a:tcPr>
                    <a:solidFill>
                      <a:schemeClr val="accent3">
                        <a:lumMod val="40000"/>
                        <a:lumOff val="60000"/>
                      </a:schemeClr>
                    </a:solidFill>
                  </a:tcPr>
                </a:tc>
                <a:tc>
                  <a:txBody>
                    <a:bodyPr/>
                    <a:lstStyle/>
                    <a:p>
                      <a:r>
                        <a:rPr lang="en-GB" sz="1600" dirty="0">
                          <a:solidFill>
                            <a:srgbClr val="254061"/>
                          </a:solidFill>
                          <a:latin typeface="Lucida Sans Unicode" panose="020B0602030504020204" pitchFamily="34" charset="0"/>
                          <a:cs typeface="Lucida Sans Unicode" panose="020B0602030504020204" pitchFamily="34" charset="0"/>
                        </a:rPr>
                        <a:t>Post3</a:t>
                      </a:r>
                    </a:p>
                  </a:txBody>
                  <a:tcPr>
                    <a:solidFill>
                      <a:schemeClr val="accent3">
                        <a:lumMod val="40000"/>
                        <a:lumOff val="60000"/>
                      </a:schemeClr>
                    </a:solidFill>
                  </a:tcPr>
                </a:tc>
                <a:extLst>
                  <a:ext uri="{0D108BD9-81ED-4DB2-BD59-A6C34878D82A}">
                    <a16:rowId xmlns:a16="http://schemas.microsoft.com/office/drawing/2014/main" val="10001"/>
                  </a:ext>
                </a:extLst>
              </a:tr>
              <a:tr h="370840">
                <a:tc gridSpan="8">
                  <a:txBody>
                    <a:bodyPr/>
                    <a:lstStyle/>
                    <a:p>
                      <a:pPr algn="ctr"/>
                      <a:r>
                        <a:rPr lang="en-GB" dirty="0">
                          <a:solidFill>
                            <a:srgbClr val="254061"/>
                          </a:solidFill>
                          <a:latin typeface="Lucida Sans Unicode" panose="020B0602030504020204" pitchFamily="34" charset="0"/>
                          <a:cs typeface="Lucida Sans Unicode" panose="020B0602030504020204" pitchFamily="34" charset="0"/>
                        </a:rPr>
                        <a:t>Physiological monitoring</a:t>
                      </a:r>
                      <a:r>
                        <a:rPr lang="en-GB" baseline="0" dirty="0">
                          <a:solidFill>
                            <a:srgbClr val="254061"/>
                          </a:solidFill>
                          <a:latin typeface="Lucida Sans Unicode" panose="020B0602030504020204" pitchFamily="34" charset="0"/>
                          <a:cs typeface="Lucida Sans Unicode" panose="020B0602030504020204" pitchFamily="34" charset="0"/>
                        </a:rPr>
                        <a:t> (EEG, ECG, PPG, Respiration, Head movement)</a:t>
                      </a:r>
                      <a:endParaRPr lang="en-GB" dirty="0">
                        <a:solidFill>
                          <a:srgbClr val="254061"/>
                        </a:solidFill>
                        <a:latin typeface="Lucida Sans Unicode" panose="020B0602030504020204" pitchFamily="34" charset="0"/>
                        <a:cs typeface="Lucida Sans Unicode" panose="020B0602030504020204" pitchFamily="34" charset="0"/>
                      </a:endParaRP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2"/>
                  </a:ext>
                </a:extLst>
              </a:tr>
            </a:tbl>
          </a:graphicData>
        </a:graphic>
      </p:graphicFrame>
      <p:sp>
        <p:nvSpPr>
          <p:cNvPr id="8" name="Down Arrow 7"/>
          <p:cNvSpPr/>
          <p:nvPr/>
        </p:nvSpPr>
        <p:spPr>
          <a:xfrm>
            <a:off x="5680250" y="1190559"/>
            <a:ext cx="484632" cy="978408"/>
          </a:xfrm>
          <a:prstGeom prst="downArrow">
            <a:avLst/>
          </a:prstGeom>
          <a:solidFill>
            <a:srgbClr val="7030A0">
              <a:alpha val="46000"/>
            </a:srgb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a:off x="5658627" y="3896419"/>
            <a:ext cx="484632" cy="978408"/>
          </a:xfrm>
          <a:prstGeom prst="downArrow">
            <a:avLst/>
          </a:prstGeom>
          <a:solidFill>
            <a:srgbClr val="7030A0">
              <a:alpha val="46000"/>
            </a:srgbClr>
          </a:solidFill>
          <a:ln>
            <a:solidFill>
              <a:srgbClr val="254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921650" y="457200"/>
            <a:ext cx="434870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254061"/>
                </a:solidFill>
                <a:latin typeface="Lucida Sans Unicode" panose="020B0602030504020204" pitchFamily="34" charset="0"/>
                <a:cs typeface="Lucida Sans Unicode" panose="020B0602030504020204" pitchFamily="34" charset="0"/>
              </a:rPr>
              <a:t>Online initial questionnaire</a:t>
            </a:r>
          </a:p>
        </p:txBody>
      </p:sp>
      <p:sp>
        <p:nvSpPr>
          <p:cNvPr id="24" name="Rectangle 23"/>
          <p:cNvSpPr/>
          <p:nvPr/>
        </p:nvSpPr>
        <p:spPr>
          <a:xfrm>
            <a:off x="3779539" y="5003369"/>
            <a:ext cx="468895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254061"/>
                </a:solidFill>
                <a:latin typeface="Lucida Sans Unicode" panose="020B0602030504020204" pitchFamily="34" charset="0"/>
                <a:cs typeface="Lucida Sans Unicode" panose="020B0602030504020204" pitchFamily="34" charset="0"/>
              </a:rPr>
              <a:t>Online debriefing questionnaire</a:t>
            </a:r>
          </a:p>
        </p:txBody>
      </p:sp>
      <p:sp>
        <p:nvSpPr>
          <p:cNvPr id="5" name="TextBox 4"/>
          <p:cNvSpPr txBox="1"/>
          <p:nvPr/>
        </p:nvSpPr>
        <p:spPr>
          <a:xfrm>
            <a:off x="4876800" y="2140760"/>
            <a:ext cx="2262158" cy="369332"/>
          </a:xfrm>
          <a:prstGeom prst="rect">
            <a:avLst/>
          </a:prstGeom>
          <a:noFill/>
        </p:spPr>
        <p:txBody>
          <a:bodyPr wrap="none" rtlCol="0">
            <a:spAutoFit/>
          </a:bodyPr>
          <a:lstStyle/>
          <a:p>
            <a:r>
              <a:rPr lang="en-GB" dirty="0">
                <a:solidFill>
                  <a:srgbClr val="254061"/>
                </a:solidFill>
                <a:latin typeface="Lucida Sans Unicode" panose="020B0602030504020204" pitchFamily="34" charset="0"/>
                <a:cs typeface="Lucida Sans Unicode" panose="020B0602030504020204" pitchFamily="34" charset="0"/>
              </a:rPr>
              <a:t>Session – time line</a:t>
            </a:r>
            <a:endParaRPr lang="en-GB" dirty="0">
              <a:solidFill>
                <a:srgbClr val="254061"/>
              </a:solidFill>
            </a:endParaRPr>
          </a:p>
        </p:txBody>
      </p:sp>
      <p:sp>
        <p:nvSpPr>
          <p:cNvPr id="11" name="Oval 10"/>
          <p:cNvSpPr/>
          <p:nvPr/>
        </p:nvSpPr>
        <p:spPr>
          <a:xfrm>
            <a:off x="1571625" y="3570746"/>
            <a:ext cx="1219200" cy="6513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Lucida Sans Unicode" panose="020B0602030504020204" pitchFamily="34" charset="0"/>
                <a:cs typeface="Lucida Sans Unicode" panose="020B0602030504020204" pitchFamily="34" charset="0"/>
              </a:rPr>
              <a:t>Room temp</a:t>
            </a:r>
          </a:p>
        </p:txBody>
      </p:sp>
      <p:sp>
        <p:nvSpPr>
          <p:cNvPr id="17" name="Oval 16"/>
          <p:cNvSpPr/>
          <p:nvPr/>
        </p:nvSpPr>
        <p:spPr>
          <a:xfrm>
            <a:off x="4410852" y="3570746"/>
            <a:ext cx="1219200" cy="6513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Lucida Sans Unicode" panose="020B0602030504020204" pitchFamily="34" charset="0"/>
                <a:cs typeface="Lucida Sans Unicode" panose="020B0602030504020204" pitchFamily="34" charset="0"/>
              </a:rPr>
              <a:t>Room temp</a:t>
            </a:r>
          </a:p>
        </p:txBody>
      </p:sp>
      <p:sp>
        <p:nvSpPr>
          <p:cNvPr id="18" name="Oval 17"/>
          <p:cNvSpPr/>
          <p:nvPr/>
        </p:nvSpPr>
        <p:spPr>
          <a:xfrm>
            <a:off x="6529358" y="3570746"/>
            <a:ext cx="1219200" cy="6513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Lucida Sans Unicode" panose="020B0602030504020204" pitchFamily="34" charset="0"/>
                <a:cs typeface="Lucida Sans Unicode" panose="020B0602030504020204" pitchFamily="34" charset="0"/>
              </a:rPr>
              <a:t>Room temp</a:t>
            </a:r>
          </a:p>
        </p:txBody>
      </p:sp>
      <p:sp>
        <p:nvSpPr>
          <p:cNvPr id="19" name="Oval 18"/>
          <p:cNvSpPr/>
          <p:nvPr/>
        </p:nvSpPr>
        <p:spPr>
          <a:xfrm>
            <a:off x="9372600" y="3571222"/>
            <a:ext cx="1219200" cy="6513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Lucida Sans Unicode" panose="020B0602030504020204" pitchFamily="34" charset="0"/>
                <a:cs typeface="Lucida Sans Unicode" panose="020B0602030504020204" pitchFamily="34" charset="0"/>
              </a:rPr>
              <a:t>Room temp</a:t>
            </a:r>
          </a:p>
        </p:txBody>
      </p:sp>
    </p:spTree>
    <p:extLst>
      <p:ext uri="{BB962C8B-B14F-4D97-AF65-F5344CB8AC3E}">
        <p14:creationId xmlns:p14="http://schemas.microsoft.com/office/powerpoint/2010/main" val="1757057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5503DC-7AE2-4DAE-9D64-F1FA850E455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BA8A88C-5608-46C7-8E9A-E4186EE252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780" y="3623481"/>
            <a:ext cx="4124045" cy="3110288"/>
          </a:xfrm>
          <a:prstGeom prst="rect">
            <a:avLst/>
          </a:prstGeom>
          <a:noFill/>
          <a:ln>
            <a:noFill/>
          </a:ln>
        </p:spPr>
      </p:pic>
      <p:pic>
        <p:nvPicPr>
          <p:cNvPr id="9" name="Picture 8">
            <a:extLst>
              <a:ext uri="{FF2B5EF4-FFF2-40B4-BE49-F238E27FC236}">
                <a16:creationId xmlns:a16="http://schemas.microsoft.com/office/drawing/2014/main" id="{E66E1D72-2B42-43AF-9893-96CE14D31F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64" y="1202242"/>
            <a:ext cx="3136265" cy="1819275"/>
          </a:xfrm>
          <a:prstGeom prst="rect">
            <a:avLst/>
          </a:prstGeom>
          <a:noFill/>
          <a:ln>
            <a:noFill/>
          </a:ln>
        </p:spPr>
      </p:pic>
      <p:pic>
        <p:nvPicPr>
          <p:cNvPr id="10" name="Picture 9">
            <a:extLst>
              <a:ext uri="{FF2B5EF4-FFF2-40B4-BE49-F238E27FC236}">
                <a16:creationId xmlns:a16="http://schemas.microsoft.com/office/drawing/2014/main" id="{9C6E0088-E08E-45E4-8D75-877D44129A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0210" y="1197343"/>
            <a:ext cx="2053590" cy="1822450"/>
          </a:xfrm>
          <a:prstGeom prst="rect">
            <a:avLst/>
          </a:prstGeom>
          <a:noFill/>
          <a:ln>
            <a:noFill/>
          </a:ln>
        </p:spPr>
      </p:pic>
      <p:sp>
        <p:nvSpPr>
          <p:cNvPr id="12" name="TextBox 11">
            <a:extLst>
              <a:ext uri="{FF2B5EF4-FFF2-40B4-BE49-F238E27FC236}">
                <a16:creationId xmlns:a16="http://schemas.microsoft.com/office/drawing/2014/main" id="{D6A4C05D-8057-42F3-A075-017EAA66A8A4}"/>
              </a:ext>
            </a:extLst>
          </p:cNvPr>
          <p:cNvSpPr txBox="1"/>
          <p:nvPr/>
        </p:nvSpPr>
        <p:spPr>
          <a:xfrm>
            <a:off x="3974465" y="1203195"/>
            <a:ext cx="5219527" cy="2031325"/>
          </a:xfrm>
          <a:prstGeom prst="rect">
            <a:avLst/>
          </a:prstGeom>
          <a:noFill/>
        </p:spPr>
        <p:txBody>
          <a:bodyPr wrap="square">
            <a:spAutoFit/>
          </a:bodyPr>
          <a:lstStyle/>
          <a:p>
            <a:r>
              <a:rPr lang="en-GB" b="1" dirty="0">
                <a:latin typeface="Calibri" panose="020F0502020204030204" pitchFamily="34" charset="0"/>
                <a:ea typeface="Calibri" panose="020F0502020204030204" pitchFamily="34" charset="0"/>
                <a:cs typeface="Times New Roman" panose="02020603050405020304" pitchFamily="18" charset="0"/>
              </a:rPr>
              <a:t>Above</a:t>
            </a:r>
            <a:r>
              <a:rPr lang="en-GB" dirty="0">
                <a:latin typeface="Calibri" panose="020F0502020204030204" pitchFamily="34" charset="0"/>
                <a:ea typeface="Calibri" panose="020F0502020204030204" pitchFamily="34" charset="0"/>
                <a:cs typeface="Times New Roman" panose="02020603050405020304" pitchFamily="18" charset="0"/>
              </a:rPr>
              <a:t>: T</a:t>
            </a:r>
            <a:r>
              <a:rPr lang="en-GB" sz="1800" dirty="0">
                <a:effectLst/>
                <a:latin typeface="Calibri" panose="020F0502020204030204" pitchFamily="34" charset="0"/>
                <a:ea typeface="Calibri" panose="020F0502020204030204" pitchFamily="34" charset="0"/>
                <a:cs typeface="Times New Roman" panose="02020603050405020304" pitchFamily="18" charset="0"/>
              </a:rPr>
              <a:t>he Equinox stimulator and its output.</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Below</a:t>
            </a:r>
            <a:r>
              <a:rPr lang="en-GB" sz="1800" dirty="0">
                <a:effectLst/>
                <a:latin typeface="Calibri" panose="020F0502020204030204" pitchFamily="34" charset="0"/>
                <a:ea typeface="Calibri" panose="020F0502020204030204" pitchFamily="34" charset="0"/>
                <a:cs typeface="Times New Roman" panose="02020603050405020304" pitchFamily="18" charset="0"/>
              </a:rPr>
              <a:t>: Sensors and electrodes in place, showing fingertip PPG sensor, one ECG electrode on right forearm, and TENS electrodes at LI4 and on the ulnar border of the hands. ECG electrodes on the left forearm are not visible (thermistor on left middle finger is hidden by the PPG sensor).</a:t>
            </a:r>
            <a:endParaRPr lang="en-GB" dirty="0"/>
          </a:p>
        </p:txBody>
      </p:sp>
      <p:sp>
        <p:nvSpPr>
          <p:cNvPr id="13" name="TextBox 12">
            <a:extLst>
              <a:ext uri="{FF2B5EF4-FFF2-40B4-BE49-F238E27FC236}">
                <a16:creationId xmlns:a16="http://schemas.microsoft.com/office/drawing/2014/main" id="{653817AB-928C-41DC-9CE6-4CD0BA12B4C3}"/>
              </a:ext>
            </a:extLst>
          </p:cNvPr>
          <p:cNvSpPr txBox="1"/>
          <p:nvPr/>
        </p:nvSpPr>
        <p:spPr>
          <a:xfrm>
            <a:off x="3190397" y="384108"/>
            <a:ext cx="5811206" cy="523220"/>
          </a:xfrm>
          <a:prstGeom prst="rect">
            <a:avLst/>
          </a:prstGeom>
          <a:noFill/>
        </p:spPr>
        <p:txBody>
          <a:bodyPr wrap="none" rtlCol="0">
            <a:spAutoFit/>
          </a:bodyPr>
          <a:lstStyle/>
          <a:p>
            <a:r>
              <a:rPr lang="en-GB" sz="2800" dirty="0">
                <a:solidFill>
                  <a:schemeClr val="accent1">
                    <a:lumMod val="50000"/>
                  </a:schemeClr>
                </a:solidFill>
                <a:latin typeface="Lucida Console" panose="020B0609040504020204" pitchFamily="49" charset="0"/>
                <a:cs typeface="Lucida Sans Unicode" panose="020B0602030504020204" pitchFamily="34" charset="0"/>
              </a:rPr>
              <a:t>TEAS – Stimulation details</a:t>
            </a:r>
          </a:p>
        </p:txBody>
      </p:sp>
      <p:sp>
        <p:nvSpPr>
          <p:cNvPr id="14" name="Slide Number Placeholder 3">
            <a:extLst>
              <a:ext uri="{FF2B5EF4-FFF2-40B4-BE49-F238E27FC236}">
                <a16:creationId xmlns:a16="http://schemas.microsoft.com/office/drawing/2014/main" id="{ECDAB908-20C8-4DF5-9093-E65A52411CA5}"/>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11</a:t>
            </a:fld>
            <a:endParaRPr lang="en-GB" dirty="0"/>
          </a:p>
        </p:txBody>
      </p:sp>
      <p:sp>
        <p:nvSpPr>
          <p:cNvPr id="11" name="TextBox 10">
            <a:extLst>
              <a:ext uri="{FF2B5EF4-FFF2-40B4-BE49-F238E27FC236}">
                <a16:creationId xmlns:a16="http://schemas.microsoft.com/office/drawing/2014/main" id="{409C0083-CB16-45F8-AAFE-1D5D20A94846}"/>
              </a:ext>
            </a:extLst>
          </p:cNvPr>
          <p:cNvSpPr txBox="1"/>
          <p:nvPr/>
        </p:nvSpPr>
        <p:spPr>
          <a:xfrm>
            <a:off x="8811490" y="3607104"/>
            <a:ext cx="3127275" cy="2308324"/>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Note: True square waves are made up of odd ‘harmonics’. </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dirty="0">
                <a:latin typeface="Calibri" panose="020F0502020204030204" pitchFamily="34" charset="0"/>
                <a:ea typeface="Calibri" panose="020F0502020204030204" pitchFamily="34" charset="0"/>
                <a:cs typeface="Times New Roman" panose="02020603050405020304" pitchFamily="18" charset="0"/>
              </a:rPr>
              <a:t>A 2.5 Hz square wave is the sum of sine waves at 2.5 Hz (the ‘fundamental’) and its </a:t>
            </a:r>
          </a:p>
          <a:p>
            <a:r>
              <a:rPr lang="en-GB" dirty="0">
                <a:latin typeface="Calibri" panose="020F0502020204030204" pitchFamily="34" charset="0"/>
                <a:ea typeface="Calibri" panose="020F0502020204030204" pitchFamily="34" charset="0"/>
                <a:cs typeface="Times New Roman" panose="02020603050405020304" pitchFamily="18" charset="0"/>
              </a:rPr>
              <a:t>odd ‘harmonics’ - 7.5 Hz, </a:t>
            </a:r>
          </a:p>
          <a:p>
            <a:r>
              <a:rPr lang="en-GB" dirty="0">
                <a:latin typeface="Calibri" panose="020F0502020204030204" pitchFamily="34" charset="0"/>
                <a:ea typeface="Calibri" panose="020F0502020204030204" pitchFamily="34" charset="0"/>
                <a:cs typeface="Times New Roman" panose="02020603050405020304" pitchFamily="18" charset="0"/>
              </a:rPr>
              <a:t>12.5 Hz, 17.5 Hz … etc. </a:t>
            </a:r>
            <a:endParaRPr lang="en-GB" dirty="0"/>
          </a:p>
        </p:txBody>
      </p:sp>
    </p:spTree>
    <p:extLst>
      <p:ext uri="{BB962C8B-B14F-4D97-AF65-F5344CB8AC3E}">
        <p14:creationId xmlns:p14="http://schemas.microsoft.com/office/powerpoint/2010/main" val="2843354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12191999"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55750" y="266704"/>
            <a:ext cx="7616188" cy="461665"/>
          </a:xfrm>
          <a:prstGeom prst="rect">
            <a:avLst/>
          </a:prstGeom>
        </p:spPr>
        <p:txBody>
          <a:bodyPr wrap="none">
            <a:spAutoFit/>
          </a:bodyPr>
          <a:lstStyle/>
          <a:p>
            <a:r>
              <a:rPr lang="en-GB" sz="2400" b="1" dirty="0">
                <a:solidFill>
                  <a:srgbClr val="002060"/>
                </a:solidFill>
                <a:latin typeface="Lucida Sans" pitchFamily="34" charset="0"/>
                <a:cs typeface="Arial" pitchFamily="34" charset="0"/>
              </a:rPr>
              <a:t>Electrical activity in the brain. I. EEG electrodes</a:t>
            </a:r>
          </a:p>
        </p:txBody>
      </p:sp>
      <p:pic>
        <p:nvPicPr>
          <p:cNvPr id="11"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184" y="2247900"/>
            <a:ext cx="247650" cy="228600"/>
          </a:xfrm>
          <a:prstGeom prst="rect">
            <a:avLst/>
          </a:prstGeom>
          <a:noFill/>
          <a:ln>
            <a:noFill/>
          </a:ln>
          <a:effectLst/>
        </p:spPr>
      </p:pic>
      <p:pic>
        <p:nvPicPr>
          <p:cNvPr id="12"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184" y="1630800"/>
            <a:ext cx="247650" cy="228600"/>
          </a:xfrm>
          <a:prstGeom prst="rect">
            <a:avLst/>
          </a:prstGeom>
          <a:noFill/>
          <a:ln>
            <a:noFill/>
          </a:ln>
          <a:effectLst/>
        </p:spPr>
      </p:pic>
      <p:pic>
        <p:nvPicPr>
          <p:cNvPr id="13"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7896" y="3224930"/>
            <a:ext cx="247650" cy="228600"/>
          </a:xfrm>
          <a:prstGeom prst="rect">
            <a:avLst/>
          </a:prstGeom>
          <a:noFill/>
          <a:ln>
            <a:noFill/>
          </a:ln>
          <a:effectLst/>
        </p:spPr>
      </p:pic>
      <p:sp>
        <p:nvSpPr>
          <p:cNvPr id="14" name="Slide Number Placeholder 2"/>
          <p:cNvSpPr txBox="1">
            <a:spLocks/>
          </p:cNvSpPr>
          <p:nvPr/>
        </p:nvSpPr>
        <p:spPr>
          <a:xfrm>
            <a:off x="9083674" y="6221402"/>
            <a:ext cx="2311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a:solidFill>
                  <a:schemeClr val="tx1"/>
                </a:solidFill>
              </a:rPr>
              <a:pPr/>
              <a:t>12</a:t>
            </a:fld>
            <a:endParaRPr lang="en-US" dirty="0">
              <a:solidFill>
                <a:schemeClr val="tx1"/>
              </a:solidFill>
            </a:endParaRPr>
          </a:p>
        </p:txBody>
      </p:sp>
      <p:pic>
        <p:nvPicPr>
          <p:cNvPr id="83971" name="Picture 3" descr="E:\Documents\work\ACULECT\UofW\yinyang scalp (pai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4356" y="1190030"/>
            <a:ext cx="3281574" cy="429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63088" y="728370"/>
            <a:ext cx="3632378" cy="461665"/>
          </a:xfrm>
          <a:prstGeom prst="rect">
            <a:avLst/>
          </a:prstGeom>
        </p:spPr>
        <p:txBody>
          <a:bodyPr wrap="square">
            <a:spAutoFit/>
          </a:bodyPr>
          <a:lstStyle/>
          <a:p>
            <a:pPr algn="ctr"/>
            <a:r>
              <a:rPr lang="en-GB" sz="2400" dirty="0">
                <a:solidFill>
                  <a:srgbClr val="000099"/>
                </a:solidFill>
                <a:latin typeface="Arial" pitchFamily="34" charset="0"/>
                <a:cs typeface="Arial" pitchFamily="34" charset="0"/>
              </a:rPr>
              <a:t>The ‘10-20’ system</a:t>
            </a:r>
            <a:endParaRPr lang="en-GB" sz="2400" dirty="0"/>
          </a:p>
        </p:txBody>
      </p:sp>
      <p:sp>
        <p:nvSpPr>
          <p:cNvPr id="7" name="Rectangle 6"/>
          <p:cNvSpPr/>
          <p:nvPr/>
        </p:nvSpPr>
        <p:spPr>
          <a:xfrm>
            <a:off x="1555751" y="5539263"/>
            <a:ext cx="9080500" cy="1200329"/>
          </a:xfrm>
          <a:prstGeom prst="rect">
            <a:avLst/>
          </a:prstGeom>
        </p:spPr>
        <p:txBody>
          <a:bodyPr wrap="square">
            <a:spAutoFit/>
          </a:bodyPr>
          <a:lstStyle/>
          <a:p>
            <a:pPr algn="ctr"/>
            <a:r>
              <a:rPr lang="en-GB" sz="2400" dirty="0">
                <a:solidFill>
                  <a:srgbClr val="000099"/>
                </a:solidFill>
                <a:latin typeface="Arial" pitchFamily="34" charset="0"/>
                <a:cs typeface="Arial" pitchFamily="34" charset="0"/>
              </a:rPr>
              <a:t>We used these 19 electrodes, recording with the linked ears</a:t>
            </a:r>
            <a:endParaRPr lang="en-GB" sz="2400" dirty="0">
              <a:solidFill>
                <a:srgbClr val="000099"/>
              </a:solidFill>
              <a:highlight>
                <a:srgbClr val="FFFF00"/>
              </a:highlight>
              <a:latin typeface="Arial" pitchFamily="34" charset="0"/>
              <a:cs typeface="Arial" pitchFamily="34" charset="0"/>
            </a:endParaRPr>
          </a:p>
          <a:p>
            <a:pPr algn="ctr"/>
            <a:r>
              <a:rPr lang="en-GB" sz="2400" dirty="0">
                <a:solidFill>
                  <a:srgbClr val="000099"/>
                </a:solidFill>
                <a:latin typeface="Arial" pitchFamily="34" charset="0"/>
                <a:cs typeface="Arial" pitchFamily="34" charset="0"/>
              </a:rPr>
              <a:t>potential as ‘reference’ (zero). </a:t>
            </a:r>
          </a:p>
          <a:p>
            <a:pPr algn="ctr"/>
            <a:r>
              <a:rPr lang="en-GB" sz="2400" dirty="0">
                <a:solidFill>
                  <a:srgbClr val="000099"/>
                </a:solidFill>
                <a:latin typeface="Arial" pitchFamily="34" charset="0"/>
                <a:cs typeface="Arial" pitchFamily="34" charset="0"/>
              </a:rPr>
              <a:t>Some systems use 64, 128 or more electrodes.  </a:t>
            </a:r>
            <a:endParaRPr lang="en-GB" sz="2400" dirty="0"/>
          </a:p>
        </p:txBody>
      </p:sp>
      <p:sp>
        <p:nvSpPr>
          <p:cNvPr id="9" name="Rectangle 8"/>
          <p:cNvSpPr/>
          <p:nvPr/>
        </p:nvSpPr>
        <p:spPr>
          <a:xfrm>
            <a:off x="1858429" y="1514271"/>
            <a:ext cx="2438966" cy="461665"/>
          </a:xfrm>
          <a:prstGeom prst="rect">
            <a:avLst/>
          </a:prstGeom>
        </p:spPr>
        <p:txBody>
          <a:bodyPr wrap="square">
            <a:spAutoFit/>
          </a:bodyPr>
          <a:lstStyle/>
          <a:p>
            <a:r>
              <a:rPr lang="en-GB" sz="2400" b="1" dirty="0" err="1">
                <a:solidFill>
                  <a:srgbClr val="000099"/>
                </a:solidFill>
              </a:rPr>
              <a:t>Fp</a:t>
            </a:r>
            <a:r>
              <a:rPr lang="en-GB" b="1" dirty="0">
                <a:solidFill>
                  <a:srgbClr val="000099"/>
                </a:solidFill>
              </a:rPr>
              <a:t>     </a:t>
            </a:r>
            <a:r>
              <a:rPr lang="en-GB" b="1" dirty="0">
                <a:solidFill>
                  <a:srgbClr val="000099"/>
                </a:solidFill>
                <a:latin typeface="Arial" panose="020B0604020202020204" pitchFamily="34" charset="0"/>
                <a:cs typeface="Arial" panose="020B0604020202020204" pitchFamily="34" charset="0"/>
              </a:rPr>
              <a:t>Prefrontal</a:t>
            </a:r>
            <a:endParaRPr lang="en-GB" b="1" dirty="0">
              <a:solidFill>
                <a:srgbClr val="000099"/>
              </a:solidFill>
            </a:endParaRPr>
          </a:p>
        </p:txBody>
      </p:sp>
      <p:sp>
        <p:nvSpPr>
          <p:cNvPr id="16" name="Rectangle 15"/>
          <p:cNvSpPr/>
          <p:nvPr/>
        </p:nvSpPr>
        <p:spPr>
          <a:xfrm>
            <a:off x="1830555" y="2131377"/>
            <a:ext cx="2438966" cy="461665"/>
          </a:xfrm>
          <a:prstGeom prst="rect">
            <a:avLst/>
          </a:prstGeom>
        </p:spPr>
        <p:txBody>
          <a:bodyPr wrap="square">
            <a:spAutoFit/>
          </a:bodyPr>
          <a:lstStyle/>
          <a:p>
            <a:r>
              <a:rPr lang="en-GB" sz="2400" b="1" dirty="0">
                <a:solidFill>
                  <a:srgbClr val="000099"/>
                </a:solidFill>
              </a:rPr>
              <a:t>F</a:t>
            </a:r>
            <a:r>
              <a:rPr lang="en-GB" b="1" dirty="0">
                <a:solidFill>
                  <a:srgbClr val="000099"/>
                </a:solidFill>
              </a:rPr>
              <a:t>        </a:t>
            </a:r>
            <a:r>
              <a:rPr lang="en-GB" b="1" dirty="0">
                <a:solidFill>
                  <a:srgbClr val="000099"/>
                </a:solidFill>
                <a:latin typeface="Arial" panose="020B0604020202020204" pitchFamily="34" charset="0"/>
                <a:cs typeface="Arial" panose="020B0604020202020204" pitchFamily="34" charset="0"/>
              </a:rPr>
              <a:t>Frontal</a:t>
            </a:r>
            <a:endParaRPr lang="en-GB" b="1" dirty="0">
              <a:solidFill>
                <a:srgbClr val="000099"/>
              </a:solidFill>
            </a:endParaRPr>
          </a:p>
        </p:txBody>
      </p:sp>
      <p:sp>
        <p:nvSpPr>
          <p:cNvPr id="17" name="Rectangle 16"/>
          <p:cNvSpPr/>
          <p:nvPr/>
        </p:nvSpPr>
        <p:spPr>
          <a:xfrm>
            <a:off x="1790890" y="3108610"/>
            <a:ext cx="2438966" cy="461665"/>
          </a:xfrm>
          <a:prstGeom prst="rect">
            <a:avLst/>
          </a:prstGeom>
        </p:spPr>
        <p:txBody>
          <a:bodyPr wrap="square">
            <a:spAutoFit/>
          </a:bodyPr>
          <a:lstStyle/>
          <a:p>
            <a:r>
              <a:rPr lang="en-GB" sz="2400" b="1" dirty="0">
                <a:solidFill>
                  <a:srgbClr val="000099"/>
                </a:solidFill>
              </a:rPr>
              <a:t>C</a:t>
            </a:r>
            <a:r>
              <a:rPr lang="en-GB" b="1" dirty="0">
                <a:solidFill>
                  <a:srgbClr val="000099"/>
                </a:solidFill>
              </a:rPr>
              <a:t>       </a:t>
            </a:r>
            <a:r>
              <a:rPr lang="en-GB" b="1" dirty="0">
                <a:solidFill>
                  <a:srgbClr val="000099"/>
                </a:solidFill>
                <a:latin typeface="Arial" panose="020B0604020202020204" pitchFamily="34" charset="0"/>
                <a:cs typeface="Arial" panose="020B0604020202020204" pitchFamily="34" charset="0"/>
              </a:rPr>
              <a:t>Central</a:t>
            </a:r>
            <a:endParaRPr lang="en-GB" b="1" dirty="0">
              <a:solidFill>
                <a:srgbClr val="000099"/>
              </a:solidFill>
            </a:endParaRPr>
          </a:p>
        </p:txBody>
      </p:sp>
      <p:pic>
        <p:nvPicPr>
          <p:cNvPr id="1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184" y="3810000"/>
            <a:ext cx="247650" cy="228600"/>
          </a:xfrm>
          <a:prstGeom prst="rect">
            <a:avLst/>
          </a:prstGeom>
          <a:noFill/>
          <a:ln>
            <a:noFill/>
          </a:ln>
          <a:effectLst/>
        </p:spPr>
      </p:pic>
      <p:sp>
        <p:nvSpPr>
          <p:cNvPr id="19" name="Rectangle 18"/>
          <p:cNvSpPr/>
          <p:nvPr/>
        </p:nvSpPr>
        <p:spPr>
          <a:xfrm>
            <a:off x="1786600" y="3693468"/>
            <a:ext cx="2438966" cy="461665"/>
          </a:xfrm>
          <a:prstGeom prst="rect">
            <a:avLst/>
          </a:prstGeom>
        </p:spPr>
        <p:txBody>
          <a:bodyPr wrap="square">
            <a:spAutoFit/>
          </a:bodyPr>
          <a:lstStyle/>
          <a:p>
            <a:r>
              <a:rPr lang="en-GB" sz="2400" b="1" dirty="0">
                <a:solidFill>
                  <a:srgbClr val="000099"/>
                </a:solidFill>
              </a:rPr>
              <a:t>T</a:t>
            </a:r>
            <a:r>
              <a:rPr lang="en-GB" b="1" dirty="0">
                <a:solidFill>
                  <a:srgbClr val="000099"/>
                </a:solidFill>
              </a:rPr>
              <a:t>      </a:t>
            </a:r>
            <a:r>
              <a:rPr lang="en-GB" b="1" dirty="0">
                <a:solidFill>
                  <a:srgbClr val="000099"/>
                </a:solidFill>
                <a:latin typeface="Arial" panose="020B0604020202020204" pitchFamily="34" charset="0"/>
                <a:cs typeface="Arial" panose="020B0604020202020204" pitchFamily="34" charset="0"/>
              </a:rPr>
              <a:t>Temporal</a:t>
            </a:r>
          </a:p>
        </p:txBody>
      </p:sp>
      <p:pic>
        <p:nvPicPr>
          <p:cNvPr id="2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4200" y="4416642"/>
            <a:ext cx="247650" cy="228600"/>
          </a:xfrm>
          <a:prstGeom prst="rect">
            <a:avLst/>
          </a:prstGeom>
          <a:noFill/>
          <a:ln>
            <a:noFill/>
          </a:ln>
          <a:effectLst/>
        </p:spPr>
      </p:pic>
      <p:pic>
        <p:nvPicPr>
          <p:cNvPr id="21"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4200" y="4876800"/>
            <a:ext cx="247650" cy="228600"/>
          </a:xfrm>
          <a:prstGeom prst="rect">
            <a:avLst/>
          </a:prstGeom>
          <a:noFill/>
          <a:ln>
            <a:noFill/>
          </a:ln>
          <a:effectLst/>
        </p:spPr>
      </p:pic>
      <p:sp>
        <p:nvSpPr>
          <p:cNvPr id="22" name="Rectangle 21"/>
          <p:cNvSpPr/>
          <p:nvPr/>
        </p:nvSpPr>
        <p:spPr>
          <a:xfrm>
            <a:off x="1794104" y="4281316"/>
            <a:ext cx="2438966" cy="461665"/>
          </a:xfrm>
          <a:prstGeom prst="rect">
            <a:avLst/>
          </a:prstGeom>
        </p:spPr>
        <p:txBody>
          <a:bodyPr wrap="square">
            <a:spAutoFit/>
          </a:bodyPr>
          <a:lstStyle/>
          <a:p>
            <a:r>
              <a:rPr lang="en-GB" sz="2400" b="1" dirty="0">
                <a:solidFill>
                  <a:srgbClr val="000099"/>
                </a:solidFill>
              </a:rPr>
              <a:t>P</a:t>
            </a:r>
            <a:r>
              <a:rPr lang="en-GB" b="1" dirty="0">
                <a:solidFill>
                  <a:srgbClr val="000099"/>
                </a:solidFill>
              </a:rPr>
              <a:t>       </a:t>
            </a:r>
            <a:r>
              <a:rPr lang="en-GB" b="1" dirty="0">
                <a:solidFill>
                  <a:srgbClr val="000099"/>
                </a:solidFill>
                <a:latin typeface="Arial" panose="020B0604020202020204" pitchFamily="34" charset="0"/>
                <a:cs typeface="Arial" panose="020B0604020202020204" pitchFamily="34" charset="0"/>
              </a:rPr>
              <a:t>Parietal</a:t>
            </a:r>
          </a:p>
        </p:txBody>
      </p:sp>
      <p:sp>
        <p:nvSpPr>
          <p:cNvPr id="23" name="Rectangle 22"/>
          <p:cNvSpPr/>
          <p:nvPr/>
        </p:nvSpPr>
        <p:spPr>
          <a:xfrm>
            <a:off x="1794103" y="4760277"/>
            <a:ext cx="2438966" cy="461665"/>
          </a:xfrm>
          <a:prstGeom prst="rect">
            <a:avLst/>
          </a:prstGeom>
        </p:spPr>
        <p:txBody>
          <a:bodyPr wrap="square">
            <a:spAutoFit/>
          </a:bodyPr>
          <a:lstStyle/>
          <a:p>
            <a:r>
              <a:rPr lang="en-GB" sz="2400" b="1" dirty="0">
                <a:solidFill>
                  <a:srgbClr val="000099"/>
                </a:solidFill>
              </a:rPr>
              <a:t>O</a:t>
            </a:r>
            <a:r>
              <a:rPr lang="en-GB" b="1" dirty="0">
                <a:solidFill>
                  <a:srgbClr val="000099"/>
                </a:solidFill>
              </a:rPr>
              <a:t>      </a:t>
            </a:r>
            <a:r>
              <a:rPr lang="en-GB" b="1" dirty="0">
                <a:solidFill>
                  <a:srgbClr val="000099"/>
                </a:solidFill>
                <a:latin typeface="Arial" panose="020B0604020202020204" pitchFamily="34" charset="0"/>
                <a:cs typeface="Arial" panose="020B0604020202020204" pitchFamily="34" charset="0"/>
              </a:rPr>
              <a:t>Occipital</a:t>
            </a:r>
          </a:p>
        </p:txBody>
      </p:sp>
      <p:pic>
        <p:nvPicPr>
          <p:cNvPr id="24"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3969" y="1630800"/>
            <a:ext cx="247650" cy="228600"/>
          </a:xfrm>
          <a:prstGeom prst="rect">
            <a:avLst/>
          </a:prstGeom>
          <a:noFill/>
          <a:ln>
            <a:noFill/>
          </a:ln>
          <a:effectLst/>
        </p:spPr>
      </p:pic>
      <p:sp>
        <p:nvSpPr>
          <p:cNvPr id="25" name="Rectangle 24"/>
          <p:cNvSpPr/>
          <p:nvPr/>
        </p:nvSpPr>
        <p:spPr>
          <a:xfrm>
            <a:off x="8339329" y="1514271"/>
            <a:ext cx="2438966" cy="461665"/>
          </a:xfrm>
          <a:prstGeom prst="rect">
            <a:avLst/>
          </a:prstGeom>
        </p:spPr>
        <p:txBody>
          <a:bodyPr wrap="square">
            <a:spAutoFit/>
          </a:bodyPr>
          <a:lstStyle/>
          <a:p>
            <a:r>
              <a:rPr lang="en-GB" sz="2400" b="1" dirty="0">
                <a:solidFill>
                  <a:srgbClr val="000099"/>
                </a:solidFill>
              </a:rPr>
              <a:t>Left</a:t>
            </a:r>
            <a:r>
              <a:rPr lang="en-GB" b="1" dirty="0">
                <a:solidFill>
                  <a:srgbClr val="000099"/>
                </a:solidFill>
              </a:rPr>
              <a:t>    </a:t>
            </a:r>
            <a:r>
              <a:rPr lang="en-GB" b="1" i="1" dirty="0">
                <a:solidFill>
                  <a:srgbClr val="000099"/>
                </a:solidFill>
                <a:latin typeface="Arial" panose="020B0604020202020204" pitchFamily="34" charset="0"/>
                <a:cs typeface="Arial" panose="020B0604020202020204" pitchFamily="34" charset="0"/>
              </a:rPr>
              <a:t>Yang</a:t>
            </a:r>
            <a:r>
              <a:rPr lang="en-GB" b="1" dirty="0">
                <a:solidFill>
                  <a:srgbClr val="000099"/>
                </a:solidFill>
                <a:latin typeface="Arial" panose="020B0604020202020204" pitchFamily="34" charset="0"/>
                <a:cs typeface="Arial" panose="020B0604020202020204" pitchFamily="34" charset="0"/>
              </a:rPr>
              <a:t> (odd)</a:t>
            </a:r>
            <a:endParaRPr lang="en-GB" b="1" i="1" dirty="0">
              <a:solidFill>
                <a:srgbClr val="000099"/>
              </a:solidFill>
            </a:endParaRPr>
          </a:p>
        </p:txBody>
      </p:sp>
      <p:pic>
        <p:nvPicPr>
          <p:cNvPr id="2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3969" y="3707090"/>
            <a:ext cx="247650" cy="228600"/>
          </a:xfrm>
          <a:prstGeom prst="rect">
            <a:avLst/>
          </a:prstGeom>
          <a:noFill/>
          <a:ln>
            <a:noFill/>
          </a:ln>
          <a:effectLst/>
        </p:spPr>
      </p:pic>
      <p:sp>
        <p:nvSpPr>
          <p:cNvPr id="27" name="Rectangle 26"/>
          <p:cNvSpPr/>
          <p:nvPr/>
        </p:nvSpPr>
        <p:spPr>
          <a:xfrm>
            <a:off x="8354343" y="3590558"/>
            <a:ext cx="2438966" cy="461665"/>
          </a:xfrm>
          <a:prstGeom prst="rect">
            <a:avLst/>
          </a:prstGeom>
        </p:spPr>
        <p:txBody>
          <a:bodyPr wrap="square">
            <a:spAutoFit/>
          </a:bodyPr>
          <a:lstStyle/>
          <a:p>
            <a:r>
              <a:rPr lang="en-GB" sz="2400" b="1" dirty="0">
                <a:solidFill>
                  <a:srgbClr val="000099"/>
                </a:solidFill>
              </a:rPr>
              <a:t>Right</a:t>
            </a:r>
            <a:r>
              <a:rPr lang="en-GB" b="1" dirty="0">
                <a:solidFill>
                  <a:srgbClr val="000099"/>
                </a:solidFill>
              </a:rPr>
              <a:t>    </a:t>
            </a:r>
            <a:r>
              <a:rPr lang="en-GB" b="1" i="1" dirty="0">
                <a:solidFill>
                  <a:srgbClr val="000099"/>
                </a:solidFill>
                <a:latin typeface="Arial" panose="020B0604020202020204" pitchFamily="34" charset="0"/>
                <a:cs typeface="Arial" panose="020B0604020202020204" pitchFamily="34" charset="0"/>
              </a:rPr>
              <a:t>Yin</a:t>
            </a:r>
            <a:r>
              <a:rPr lang="en-GB" b="1" dirty="0">
                <a:solidFill>
                  <a:srgbClr val="000099"/>
                </a:solidFill>
                <a:latin typeface="Arial" panose="020B0604020202020204" pitchFamily="34" charset="0"/>
                <a:cs typeface="Arial" panose="020B0604020202020204" pitchFamily="34" charset="0"/>
              </a:rPr>
              <a:t> (even)</a:t>
            </a:r>
            <a:endParaRPr lang="en-GB" b="1" i="1" dirty="0">
              <a:solidFill>
                <a:srgbClr val="000099"/>
              </a:solidFill>
            </a:endParaRPr>
          </a:p>
        </p:txBody>
      </p:sp>
    </p:spTree>
    <p:extLst>
      <p:ext uri="{BB962C8B-B14F-4D97-AF65-F5344CB8AC3E}">
        <p14:creationId xmlns:p14="http://schemas.microsoft.com/office/powerpoint/2010/main" val="1041006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5503DC-7AE2-4DAE-9D64-F1FA850E455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36525"/>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FC9BBAA4-DA27-4188-A032-54C4E6BD4831}"/>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13</a:t>
            </a:fld>
            <a:endParaRPr lang="en-GB" dirty="0"/>
          </a:p>
        </p:txBody>
      </p:sp>
      <p:pic>
        <p:nvPicPr>
          <p:cNvPr id="9" name="Picture 8">
            <a:extLst>
              <a:ext uri="{FF2B5EF4-FFF2-40B4-BE49-F238E27FC236}">
                <a16:creationId xmlns:a16="http://schemas.microsoft.com/office/drawing/2014/main" id="{156A3E65-0042-4DF8-8834-9A1F839CDB7B}"/>
              </a:ext>
            </a:extLst>
          </p:cNvPr>
          <p:cNvPicPr>
            <a:picLocks noChangeAspect="1"/>
          </p:cNvPicPr>
          <p:nvPr/>
        </p:nvPicPr>
        <p:blipFill>
          <a:blip r:embed="rId3"/>
          <a:stretch>
            <a:fillRect/>
          </a:stretch>
        </p:blipFill>
        <p:spPr>
          <a:xfrm>
            <a:off x="8421651" y="280791"/>
            <a:ext cx="3351249" cy="2368216"/>
          </a:xfrm>
          <a:prstGeom prst="rect">
            <a:avLst/>
          </a:prstGeom>
        </p:spPr>
      </p:pic>
      <p:pic>
        <p:nvPicPr>
          <p:cNvPr id="13" name="Picture 12">
            <a:extLst>
              <a:ext uri="{FF2B5EF4-FFF2-40B4-BE49-F238E27FC236}">
                <a16:creationId xmlns:a16="http://schemas.microsoft.com/office/drawing/2014/main" id="{DB16D04A-2983-4781-A174-70351550EFDD}"/>
              </a:ext>
            </a:extLst>
          </p:cNvPr>
          <p:cNvPicPr>
            <a:picLocks noChangeAspect="1"/>
          </p:cNvPicPr>
          <p:nvPr/>
        </p:nvPicPr>
        <p:blipFill>
          <a:blip r:embed="rId4"/>
          <a:stretch>
            <a:fillRect/>
          </a:stretch>
        </p:blipFill>
        <p:spPr>
          <a:xfrm>
            <a:off x="6604095" y="3014132"/>
            <a:ext cx="5168805" cy="3301181"/>
          </a:xfrm>
          <a:prstGeom prst="rect">
            <a:avLst/>
          </a:prstGeom>
        </p:spPr>
      </p:pic>
      <p:pic>
        <p:nvPicPr>
          <p:cNvPr id="15" name="Picture 14">
            <a:extLst>
              <a:ext uri="{FF2B5EF4-FFF2-40B4-BE49-F238E27FC236}">
                <a16:creationId xmlns:a16="http://schemas.microsoft.com/office/drawing/2014/main" id="{2D829EAC-D9CA-4D78-A577-BC7846CFEB97}"/>
              </a:ext>
            </a:extLst>
          </p:cNvPr>
          <p:cNvPicPr>
            <a:picLocks noChangeAspect="1"/>
          </p:cNvPicPr>
          <p:nvPr/>
        </p:nvPicPr>
        <p:blipFill>
          <a:blip r:embed="rId5"/>
          <a:stretch>
            <a:fillRect/>
          </a:stretch>
        </p:blipFill>
        <p:spPr>
          <a:xfrm flipH="1">
            <a:off x="340041" y="1998183"/>
            <a:ext cx="4093413" cy="2685720"/>
          </a:xfrm>
          <a:prstGeom prst="rect">
            <a:avLst/>
          </a:prstGeom>
        </p:spPr>
      </p:pic>
      <p:pic>
        <p:nvPicPr>
          <p:cNvPr id="17" name="Picture 16">
            <a:extLst>
              <a:ext uri="{FF2B5EF4-FFF2-40B4-BE49-F238E27FC236}">
                <a16:creationId xmlns:a16="http://schemas.microsoft.com/office/drawing/2014/main" id="{D49BB1B2-A685-4935-839E-C57F222DD81E}"/>
              </a:ext>
            </a:extLst>
          </p:cNvPr>
          <p:cNvPicPr>
            <a:picLocks noChangeAspect="1"/>
          </p:cNvPicPr>
          <p:nvPr/>
        </p:nvPicPr>
        <p:blipFill>
          <a:blip r:embed="rId6"/>
          <a:stretch>
            <a:fillRect/>
          </a:stretch>
        </p:blipFill>
        <p:spPr>
          <a:xfrm>
            <a:off x="336515" y="280791"/>
            <a:ext cx="6716062" cy="1409897"/>
          </a:xfrm>
          <a:prstGeom prst="rect">
            <a:avLst/>
          </a:prstGeom>
        </p:spPr>
      </p:pic>
      <p:sp>
        <p:nvSpPr>
          <p:cNvPr id="19" name="TextBox 18">
            <a:extLst>
              <a:ext uri="{FF2B5EF4-FFF2-40B4-BE49-F238E27FC236}">
                <a16:creationId xmlns:a16="http://schemas.microsoft.com/office/drawing/2014/main" id="{42484D92-8987-4E4F-8426-9DB87676386F}"/>
              </a:ext>
            </a:extLst>
          </p:cNvPr>
          <p:cNvSpPr txBox="1"/>
          <p:nvPr/>
        </p:nvSpPr>
        <p:spPr>
          <a:xfrm>
            <a:off x="6180858" y="2003322"/>
            <a:ext cx="2141104" cy="369332"/>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EEG caps at the MRC</a:t>
            </a:r>
            <a:endParaRPr lang="en-GB" dirty="0"/>
          </a:p>
        </p:txBody>
      </p:sp>
      <p:sp>
        <p:nvSpPr>
          <p:cNvPr id="20" name="TextBox 19">
            <a:extLst>
              <a:ext uri="{FF2B5EF4-FFF2-40B4-BE49-F238E27FC236}">
                <a16:creationId xmlns:a16="http://schemas.microsoft.com/office/drawing/2014/main" id="{7315D7C7-CAA3-487B-9EEC-05E9F983281B}"/>
              </a:ext>
            </a:extLst>
          </p:cNvPr>
          <p:cNvSpPr txBox="1"/>
          <p:nvPr/>
        </p:nvSpPr>
        <p:spPr>
          <a:xfrm>
            <a:off x="336515" y="5408174"/>
            <a:ext cx="4564837" cy="646331"/>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‘Conductor’ and ‘orchestra’, wearing Muse headbands on the banks of the Cam</a:t>
            </a:r>
            <a:endParaRPr lang="en-GB" dirty="0"/>
          </a:p>
        </p:txBody>
      </p:sp>
      <p:sp>
        <p:nvSpPr>
          <p:cNvPr id="21" name="Oval 20">
            <a:extLst>
              <a:ext uri="{FF2B5EF4-FFF2-40B4-BE49-F238E27FC236}">
                <a16:creationId xmlns:a16="http://schemas.microsoft.com/office/drawing/2014/main" id="{5FFB9378-A1D1-4A20-A3DE-BA03E9571932}"/>
              </a:ext>
            </a:extLst>
          </p:cNvPr>
          <p:cNvSpPr/>
          <p:nvPr/>
        </p:nvSpPr>
        <p:spPr>
          <a:xfrm>
            <a:off x="2309091" y="2414959"/>
            <a:ext cx="701738" cy="4732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08EDE8AF-877E-42F4-893A-45C5EA6F415B}"/>
              </a:ext>
            </a:extLst>
          </p:cNvPr>
          <p:cNvSpPr/>
          <p:nvPr/>
        </p:nvSpPr>
        <p:spPr>
          <a:xfrm>
            <a:off x="9110545" y="4642421"/>
            <a:ext cx="576147" cy="3867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34E925C-6DD4-4E1C-BB27-1CAA3C60560C}"/>
              </a:ext>
            </a:extLst>
          </p:cNvPr>
          <p:cNvSpPr/>
          <p:nvPr/>
        </p:nvSpPr>
        <p:spPr>
          <a:xfrm>
            <a:off x="9103110" y="4214604"/>
            <a:ext cx="576147" cy="3867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5A8725C-3CEF-4DFF-85B4-58EED66D6005}"/>
              </a:ext>
            </a:extLst>
          </p:cNvPr>
          <p:cNvSpPr/>
          <p:nvPr/>
        </p:nvSpPr>
        <p:spPr>
          <a:xfrm>
            <a:off x="8289069" y="4021214"/>
            <a:ext cx="576147" cy="3867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74AA623-4ED9-4AA9-997A-3BC020AA0532}"/>
              </a:ext>
            </a:extLst>
          </p:cNvPr>
          <p:cNvSpPr/>
          <p:nvPr/>
        </p:nvSpPr>
        <p:spPr>
          <a:xfrm>
            <a:off x="9452512" y="4170000"/>
            <a:ext cx="576147" cy="3867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200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5503DC-7AE2-4DAE-9D64-F1FA850E455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04F5C9F-6005-492F-A4CC-3667C9564130}"/>
              </a:ext>
            </a:extLst>
          </p:cNvPr>
          <p:cNvPicPr>
            <a:picLocks noChangeAspect="1"/>
          </p:cNvPicPr>
          <p:nvPr/>
        </p:nvPicPr>
        <p:blipFill>
          <a:blip r:embed="rId3"/>
          <a:stretch>
            <a:fillRect/>
          </a:stretch>
        </p:blipFill>
        <p:spPr>
          <a:xfrm>
            <a:off x="9087939" y="130301"/>
            <a:ext cx="2955166" cy="4480178"/>
          </a:xfrm>
          <a:prstGeom prst="rect">
            <a:avLst/>
          </a:prstGeom>
        </p:spPr>
      </p:pic>
      <p:pic>
        <p:nvPicPr>
          <p:cNvPr id="11" name="Picture 10">
            <a:extLst>
              <a:ext uri="{FF2B5EF4-FFF2-40B4-BE49-F238E27FC236}">
                <a16:creationId xmlns:a16="http://schemas.microsoft.com/office/drawing/2014/main" id="{D8A78F4F-6053-4CB3-A6B4-CE7945FAB8E7}"/>
              </a:ext>
            </a:extLst>
          </p:cNvPr>
          <p:cNvPicPr>
            <a:picLocks noChangeAspect="1"/>
          </p:cNvPicPr>
          <p:nvPr/>
        </p:nvPicPr>
        <p:blipFill>
          <a:blip r:embed="rId4"/>
          <a:stretch>
            <a:fillRect/>
          </a:stretch>
        </p:blipFill>
        <p:spPr>
          <a:xfrm>
            <a:off x="91986" y="3890353"/>
            <a:ext cx="4577806" cy="2967647"/>
          </a:xfrm>
          <a:prstGeom prst="rect">
            <a:avLst/>
          </a:prstGeom>
        </p:spPr>
      </p:pic>
      <p:pic>
        <p:nvPicPr>
          <p:cNvPr id="13" name="Picture 12">
            <a:extLst>
              <a:ext uri="{FF2B5EF4-FFF2-40B4-BE49-F238E27FC236}">
                <a16:creationId xmlns:a16="http://schemas.microsoft.com/office/drawing/2014/main" id="{F808F6E2-2184-49F7-8BA9-2D1359FF2C8A}"/>
              </a:ext>
            </a:extLst>
          </p:cNvPr>
          <p:cNvPicPr>
            <a:picLocks noChangeAspect="1"/>
          </p:cNvPicPr>
          <p:nvPr/>
        </p:nvPicPr>
        <p:blipFill>
          <a:blip r:embed="rId5"/>
          <a:stretch>
            <a:fillRect/>
          </a:stretch>
        </p:blipFill>
        <p:spPr>
          <a:xfrm>
            <a:off x="80829" y="130301"/>
            <a:ext cx="6520299" cy="4201509"/>
          </a:xfrm>
          <a:prstGeom prst="rect">
            <a:avLst/>
          </a:prstGeom>
        </p:spPr>
      </p:pic>
      <p:pic>
        <p:nvPicPr>
          <p:cNvPr id="15" name="Picture 14">
            <a:extLst>
              <a:ext uri="{FF2B5EF4-FFF2-40B4-BE49-F238E27FC236}">
                <a16:creationId xmlns:a16="http://schemas.microsoft.com/office/drawing/2014/main" id="{0E5E4EB0-04D9-483F-ACE1-F4FE37ED7158}"/>
              </a:ext>
            </a:extLst>
          </p:cNvPr>
          <p:cNvPicPr>
            <a:picLocks noChangeAspect="1"/>
          </p:cNvPicPr>
          <p:nvPr/>
        </p:nvPicPr>
        <p:blipFill>
          <a:blip r:embed="rId6"/>
          <a:stretch>
            <a:fillRect/>
          </a:stretch>
        </p:blipFill>
        <p:spPr>
          <a:xfrm>
            <a:off x="6500825" y="3489036"/>
            <a:ext cx="5564459" cy="3312567"/>
          </a:xfrm>
          <a:prstGeom prst="rect">
            <a:avLst/>
          </a:prstGeom>
        </p:spPr>
      </p:pic>
      <p:pic>
        <p:nvPicPr>
          <p:cNvPr id="16" name="Picture 15">
            <a:extLst>
              <a:ext uri="{FF2B5EF4-FFF2-40B4-BE49-F238E27FC236}">
                <a16:creationId xmlns:a16="http://schemas.microsoft.com/office/drawing/2014/main" id="{8FD96A57-553D-4385-900A-01CF1A518AAD}"/>
              </a:ext>
            </a:extLst>
          </p:cNvPr>
          <p:cNvPicPr>
            <a:picLocks noChangeAspect="1"/>
          </p:cNvPicPr>
          <p:nvPr/>
        </p:nvPicPr>
        <p:blipFill>
          <a:blip r:embed="rId7"/>
          <a:stretch>
            <a:fillRect/>
          </a:stretch>
        </p:blipFill>
        <p:spPr>
          <a:xfrm>
            <a:off x="6189503" y="842774"/>
            <a:ext cx="3093551" cy="2670315"/>
          </a:xfrm>
          <a:prstGeom prst="rect">
            <a:avLst/>
          </a:prstGeom>
        </p:spPr>
      </p:pic>
      <p:sp>
        <p:nvSpPr>
          <p:cNvPr id="17" name="TextBox 16">
            <a:extLst>
              <a:ext uri="{FF2B5EF4-FFF2-40B4-BE49-F238E27FC236}">
                <a16:creationId xmlns:a16="http://schemas.microsoft.com/office/drawing/2014/main" id="{EA640F73-555D-479B-B3A1-90D16C37748E}"/>
              </a:ext>
            </a:extLst>
          </p:cNvPr>
          <p:cNvSpPr txBox="1"/>
          <p:nvPr/>
        </p:nvSpPr>
        <p:spPr>
          <a:xfrm>
            <a:off x="7104515" y="311705"/>
            <a:ext cx="1480036" cy="369332"/>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‘Capping up’</a:t>
            </a:r>
            <a:endParaRPr lang="en-GB" dirty="0"/>
          </a:p>
        </p:txBody>
      </p:sp>
      <p:sp>
        <p:nvSpPr>
          <p:cNvPr id="18" name="TextBox 17">
            <a:extLst>
              <a:ext uri="{FF2B5EF4-FFF2-40B4-BE49-F238E27FC236}">
                <a16:creationId xmlns:a16="http://schemas.microsoft.com/office/drawing/2014/main" id="{863F94C5-D7BF-4F57-B45F-E27D66DE71F8}"/>
              </a:ext>
            </a:extLst>
          </p:cNvPr>
          <p:cNvSpPr txBox="1"/>
          <p:nvPr/>
        </p:nvSpPr>
        <p:spPr>
          <a:xfrm>
            <a:off x="5128784" y="4696935"/>
            <a:ext cx="1011559" cy="369332"/>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Sensors</a:t>
            </a:r>
            <a:endParaRPr lang="en-GB" dirty="0"/>
          </a:p>
        </p:txBody>
      </p:sp>
      <p:sp>
        <p:nvSpPr>
          <p:cNvPr id="19" name="TextBox 18">
            <a:extLst>
              <a:ext uri="{FF2B5EF4-FFF2-40B4-BE49-F238E27FC236}">
                <a16:creationId xmlns:a16="http://schemas.microsoft.com/office/drawing/2014/main" id="{801F959B-9366-4493-A663-F5D6D63D789F}"/>
              </a:ext>
            </a:extLst>
          </p:cNvPr>
          <p:cNvSpPr txBox="1"/>
          <p:nvPr/>
        </p:nvSpPr>
        <p:spPr>
          <a:xfrm>
            <a:off x="4994324" y="5479081"/>
            <a:ext cx="1280478" cy="646331"/>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Tony Explaining</a:t>
            </a:r>
            <a:endParaRPr lang="en-GB" dirty="0"/>
          </a:p>
        </p:txBody>
      </p:sp>
      <p:cxnSp>
        <p:nvCxnSpPr>
          <p:cNvPr id="21" name="Straight Arrow Connector 20">
            <a:extLst>
              <a:ext uri="{FF2B5EF4-FFF2-40B4-BE49-F238E27FC236}">
                <a16:creationId xmlns:a16="http://schemas.microsoft.com/office/drawing/2014/main" id="{661C13BC-CE1B-4047-BB8F-670DBFAAF18D}"/>
              </a:ext>
            </a:extLst>
          </p:cNvPr>
          <p:cNvCxnSpPr>
            <a:cxnSpLocks/>
          </p:cNvCxnSpPr>
          <p:nvPr/>
        </p:nvCxnSpPr>
        <p:spPr>
          <a:xfrm flipV="1">
            <a:off x="5541638" y="3612995"/>
            <a:ext cx="0" cy="1083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4AC7B8-4CC6-4A6E-89C9-DC56DAF85FC1}"/>
              </a:ext>
            </a:extLst>
          </p:cNvPr>
          <p:cNvCxnSpPr>
            <a:cxnSpLocks/>
          </p:cNvCxnSpPr>
          <p:nvPr/>
        </p:nvCxnSpPr>
        <p:spPr>
          <a:xfrm flipH="1" flipV="1">
            <a:off x="4783873" y="3890353"/>
            <a:ext cx="757765" cy="821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6899035-C411-442E-BEEF-3A09CDB6E621}"/>
              </a:ext>
            </a:extLst>
          </p:cNvPr>
          <p:cNvCxnSpPr>
            <a:cxnSpLocks/>
          </p:cNvCxnSpPr>
          <p:nvPr/>
        </p:nvCxnSpPr>
        <p:spPr>
          <a:xfrm flipH="1" flipV="1">
            <a:off x="3541639" y="4070195"/>
            <a:ext cx="1999999" cy="641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1F33551-2213-4718-994D-C9F81EEA6841}"/>
              </a:ext>
            </a:extLst>
          </p:cNvPr>
          <p:cNvCxnSpPr>
            <a:cxnSpLocks/>
          </p:cNvCxnSpPr>
          <p:nvPr/>
        </p:nvCxnSpPr>
        <p:spPr>
          <a:xfrm flipH="1">
            <a:off x="1405054" y="4881601"/>
            <a:ext cx="37237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AB56849-939E-4220-BA10-3F6B06F8E0DC}"/>
              </a:ext>
            </a:extLst>
          </p:cNvPr>
          <p:cNvCxnSpPr>
            <a:cxnSpLocks/>
            <a:stCxn id="18" idx="1"/>
          </p:cNvCxnSpPr>
          <p:nvPr/>
        </p:nvCxnSpPr>
        <p:spPr>
          <a:xfrm flipH="1">
            <a:off x="2193076" y="4881601"/>
            <a:ext cx="2935708" cy="1018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65939B2-C547-40BB-8B59-2C3AD78893C5}"/>
              </a:ext>
            </a:extLst>
          </p:cNvPr>
          <p:cNvCxnSpPr>
            <a:cxnSpLocks/>
          </p:cNvCxnSpPr>
          <p:nvPr/>
        </p:nvCxnSpPr>
        <p:spPr>
          <a:xfrm flipH="1">
            <a:off x="3541638" y="4881601"/>
            <a:ext cx="1587146" cy="153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AE0728-AEF1-4DA1-8C00-9901704BCA21}"/>
              </a:ext>
            </a:extLst>
          </p:cNvPr>
          <p:cNvCxnSpPr>
            <a:cxnSpLocks/>
            <a:stCxn id="19" idx="3"/>
          </p:cNvCxnSpPr>
          <p:nvPr/>
        </p:nvCxnSpPr>
        <p:spPr>
          <a:xfrm flipV="1">
            <a:off x="6274802" y="4615169"/>
            <a:ext cx="3943098" cy="1187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33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3E6B251A-5DE1-4CEE-A093-67C0791E7683}"/>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15</a:t>
            </a:fld>
            <a:endParaRPr lang="en-GB" dirty="0"/>
          </a:p>
        </p:txBody>
      </p:sp>
      <p:pic>
        <p:nvPicPr>
          <p:cNvPr id="15" name="Picture 14">
            <a:extLst>
              <a:ext uri="{FF2B5EF4-FFF2-40B4-BE49-F238E27FC236}">
                <a16:creationId xmlns:a16="http://schemas.microsoft.com/office/drawing/2014/main" id="{32D1821D-166C-4C50-89DE-12773A5FB56C}"/>
              </a:ext>
            </a:extLst>
          </p:cNvPr>
          <p:cNvPicPr>
            <a:picLocks noChangeAspect="1"/>
          </p:cNvPicPr>
          <p:nvPr/>
        </p:nvPicPr>
        <p:blipFill>
          <a:blip r:embed="rId3"/>
          <a:stretch>
            <a:fillRect/>
          </a:stretch>
        </p:blipFill>
        <p:spPr>
          <a:xfrm>
            <a:off x="676219" y="730899"/>
            <a:ext cx="10839562" cy="6099753"/>
          </a:xfrm>
          <a:prstGeom prst="rect">
            <a:avLst/>
          </a:prstGeom>
        </p:spPr>
      </p:pic>
      <p:pic>
        <p:nvPicPr>
          <p:cNvPr id="16" name="Picture 15">
            <a:extLst>
              <a:ext uri="{FF2B5EF4-FFF2-40B4-BE49-F238E27FC236}">
                <a16:creationId xmlns:a16="http://schemas.microsoft.com/office/drawing/2014/main" id="{70E21AF7-397D-43F6-9F98-DAB38F3071E1}"/>
              </a:ext>
            </a:extLst>
          </p:cNvPr>
          <p:cNvPicPr>
            <a:picLocks noChangeAspect="1"/>
          </p:cNvPicPr>
          <p:nvPr/>
        </p:nvPicPr>
        <p:blipFill>
          <a:blip r:embed="rId4"/>
          <a:stretch>
            <a:fillRect/>
          </a:stretch>
        </p:blipFill>
        <p:spPr>
          <a:xfrm>
            <a:off x="3400749" y="0"/>
            <a:ext cx="3384926" cy="1461799"/>
          </a:xfrm>
          <a:prstGeom prst="rect">
            <a:avLst/>
          </a:prstGeom>
        </p:spPr>
      </p:pic>
      <p:pic>
        <p:nvPicPr>
          <p:cNvPr id="18" name="Picture 17">
            <a:extLst>
              <a:ext uri="{FF2B5EF4-FFF2-40B4-BE49-F238E27FC236}">
                <a16:creationId xmlns:a16="http://schemas.microsoft.com/office/drawing/2014/main" id="{6744A811-06EE-4CA1-94F8-BAB195FC98AC}"/>
              </a:ext>
            </a:extLst>
          </p:cNvPr>
          <p:cNvPicPr>
            <a:picLocks noChangeAspect="1"/>
          </p:cNvPicPr>
          <p:nvPr/>
        </p:nvPicPr>
        <p:blipFill>
          <a:blip r:embed="rId5"/>
          <a:stretch>
            <a:fillRect/>
          </a:stretch>
        </p:blipFill>
        <p:spPr>
          <a:xfrm>
            <a:off x="6785675" y="0"/>
            <a:ext cx="2918298" cy="1108953"/>
          </a:xfrm>
          <a:prstGeom prst="rect">
            <a:avLst/>
          </a:prstGeom>
        </p:spPr>
      </p:pic>
      <p:pic>
        <p:nvPicPr>
          <p:cNvPr id="20" name="Picture 19">
            <a:extLst>
              <a:ext uri="{FF2B5EF4-FFF2-40B4-BE49-F238E27FC236}">
                <a16:creationId xmlns:a16="http://schemas.microsoft.com/office/drawing/2014/main" id="{DC109370-2F7A-4EF3-B8C1-8F1B7BAF6A7C}"/>
              </a:ext>
            </a:extLst>
          </p:cNvPr>
          <p:cNvPicPr>
            <a:picLocks noChangeAspect="1"/>
          </p:cNvPicPr>
          <p:nvPr/>
        </p:nvPicPr>
        <p:blipFill>
          <a:blip r:embed="rId5"/>
          <a:stretch>
            <a:fillRect/>
          </a:stretch>
        </p:blipFill>
        <p:spPr>
          <a:xfrm>
            <a:off x="676219" y="-6464"/>
            <a:ext cx="2724530" cy="1035321"/>
          </a:xfrm>
          <a:prstGeom prst="rect">
            <a:avLst/>
          </a:prstGeom>
        </p:spPr>
      </p:pic>
      <p:pic>
        <p:nvPicPr>
          <p:cNvPr id="22" name="Picture 21">
            <a:extLst>
              <a:ext uri="{FF2B5EF4-FFF2-40B4-BE49-F238E27FC236}">
                <a16:creationId xmlns:a16="http://schemas.microsoft.com/office/drawing/2014/main" id="{2C50D601-A0E6-4F6B-AFF9-242E977CCBA4}"/>
              </a:ext>
            </a:extLst>
          </p:cNvPr>
          <p:cNvPicPr>
            <a:picLocks noChangeAspect="1"/>
          </p:cNvPicPr>
          <p:nvPr/>
        </p:nvPicPr>
        <p:blipFill>
          <a:blip r:embed="rId5"/>
          <a:stretch>
            <a:fillRect/>
          </a:stretch>
        </p:blipFill>
        <p:spPr>
          <a:xfrm>
            <a:off x="8597483" y="-6464"/>
            <a:ext cx="2918298" cy="1108953"/>
          </a:xfrm>
          <a:prstGeom prst="rect">
            <a:avLst/>
          </a:prstGeom>
        </p:spPr>
      </p:pic>
      <p:pic>
        <p:nvPicPr>
          <p:cNvPr id="24" name="Picture 23">
            <a:extLst>
              <a:ext uri="{FF2B5EF4-FFF2-40B4-BE49-F238E27FC236}">
                <a16:creationId xmlns:a16="http://schemas.microsoft.com/office/drawing/2014/main" id="{0B9713B8-02DA-4776-A1DF-75C2392310C6}"/>
              </a:ext>
            </a:extLst>
          </p:cNvPr>
          <p:cNvPicPr>
            <a:picLocks noChangeAspect="1"/>
          </p:cNvPicPr>
          <p:nvPr/>
        </p:nvPicPr>
        <p:blipFill>
          <a:blip r:embed="rId6"/>
          <a:stretch>
            <a:fillRect/>
          </a:stretch>
        </p:blipFill>
        <p:spPr>
          <a:xfrm>
            <a:off x="838200" y="2055813"/>
            <a:ext cx="2629267" cy="1086002"/>
          </a:xfrm>
          <a:prstGeom prst="rect">
            <a:avLst/>
          </a:prstGeom>
        </p:spPr>
      </p:pic>
      <p:pic>
        <p:nvPicPr>
          <p:cNvPr id="30" name="Picture 29">
            <a:extLst>
              <a:ext uri="{FF2B5EF4-FFF2-40B4-BE49-F238E27FC236}">
                <a16:creationId xmlns:a16="http://schemas.microsoft.com/office/drawing/2014/main" id="{12CC640A-0569-4F49-B441-CA852EC59F91}"/>
              </a:ext>
            </a:extLst>
          </p:cNvPr>
          <p:cNvPicPr>
            <a:picLocks noChangeAspect="1"/>
          </p:cNvPicPr>
          <p:nvPr/>
        </p:nvPicPr>
        <p:blipFill>
          <a:blip r:embed="rId7"/>
          <a:stretch>
            <a:fillRect/>
          </a:stretch>
        </p:blipFill>
        <p:spPr>
          <a:xfrm>
            <a:off x="6828795" y="1646238"/>
            <a:ext cx="3791479" cy="2705478"/>
          </a:xfrm>
          <a:prstGeom prst="rect">
            <a:avLst/>
          </a:prstGeom>
        </p:spPr>
      </p:pic>
    </p:spTree>
    <p:extLst>
      <p:ext uri="{BB962C8B-B14F-4D97-AF65-F5344CB8AC3E}">
        <p14:creationId xmlns:p14="http://schemas.microsoft.com/office/powerpoint/2010/main" val="1864537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graphicFrame>
        <p:nvGraphicFramePr>
          <p:cNvPr id="6" name="Content Placeholder 5">
            <a:extLst>
              <a:ext uri="{FF2B5EF4-FFF2-40B4-BE49-F238E27FC236}">
                <a16:creationId xmlns:a16="http://schemas.microsoft.com/office/drawing/2014/main" id="{756A6FC5-C5B0-45D6-9FFD-CF4CC44EB240}"/>
              </a:ext>
            </a:extLst>
          </p:cNvPr>
          <p:cNvGraphicFramePr>
            <a:graphicFrameLocks noGrp="1"/>
          </p:cNvGraphicFramePr>
          <p:nvPr>
            <p:ph idx="1"/>
          </p:nvPr>
        </p:nvGraphicFramePr>
        <p:xfrm>
          <a:off x="5199380" y="3486944"/>
          <a:ext cx="1793240" cy="1028700"/>
        </p:xfrm>
        <a:graphic>
          <a:graphicData uri="http://schemas.openxmlformats.org/drawingml/2006/table">
            <a:tbl>
              <a:tblPr firstRow="1" firstCol="1" bandRow="1">
                <a:tableStyleId>{5C22544A-7EE6-4342-B048-85BDC9FD1C3A}</a:tableStyleId>
              </a:tblPr>
              <a:tblGrid>
                <a:gridCol w="716915">
                  <a:extLst>
                    <a:ext uri="{9D8B030D-6E8A-4147-A177-3AD203B41FA5}">
                      <a16:colId xmlns:a16="http://schemas.microsoft.com/office/drawing/2014/main" val="3745704312"/>
                    </a:ext>
                  </a:extLst>
                </a:gridCol>
                <a:gridCol w="1076325">
                  <a:extLst>
                    <a:ext uri="{9D8B030D-6E8A-4147-A177-3AD203B41FA5}">
                      <a16:colId xmlns:a16="http://schemas.microsoft.com/office/drawing/2014/main" val="4033767138"/>
                    </a:ext>
                  </a:extLst>
                </a:gridCol>
              </a:tblGrid>
              <a:tr h="0">
                <a:tc>
                  <a:txBody>
                    <a:bodyPr/>
                    <a:lstStyle/>
                    <a:p>
                      <a:pPr>
                        <a:lnSpc>
                          <a:spcPct val="107000"/>
                        </a:lnSpc>
                        <a:spcAft>
                          <a:spcPts val="800"/>
                        </a:spcAft>
                      </a:pPr>
                      <a:r>
                        <a:rPr lang="en-GB" sz="1100">
                          <a:effectLst/>
                        </a:rPr>
                        <a:t>Band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Frequency (Hz)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953084"/>
                  </a:ext>
                </a:extLst>
              </a:tr>
              <a:tr h="0">
                <a:tc>
                  <a:txBody>
                    <a:bodyPr/>
                    <a:lstStyle/>
                    <a:p>
                      <a:pPr>
                        <a:lnSpc>
                          <a:spcPct val="107000"/>
                        </a:lnSpc>
                        <a:spcAft>
                          <a:spcPts val="800"/>
                        </a:spcAft>
                      </a:pPr>
                      <a:r>
                        <a:rPr lang="en-GB" sz="1100">
                          <a:effectLst/>
                        </a:rPr>
                        <a:t>Delta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0.5 to &lt; 4 Hz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5567995"/>
                  </a:ext>
                </a:extLst>
              </a:tr>
              <a:tr h="0">
                <a:tc>
                  <a:txBody>
                    <a:bodyPr/>
                    <a:lstStyle/>
                    <a:p>
                      <a:pPr>
                        <a:lnSpc>
                          <a:spcPct val="107000"/>
                        </a:lnSpc>
                        <a:spcAft>
                          <a:spcPts val="800"/>
                        </a:spcAft>
                      </a:pPr>
                      <a:r>
                        <a:rPr lang="en-GB" sz="1100">
                          <a:effectLst/>
                        </a:rPr>
                        <a:t>Theta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4 to &lt; 8 Hz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1312578"/>
                  </a:ext>
                </a:extLst>
              </a:tr>
              <a:tr h="0">
                <a:tc>
                  <a:txBody>
                    <a:bodyPr/>
                    <a:lstStyle/>
                    <a:p>
                      <a:pPr>
                        <a:lnSpc>
                          <a:spcPct val="107000"/>
                        </a:lnSpc>
                        <a:spcAft>
                          <a:spcPts val="800"/>
                        </a:spcAft>
                      </a:pPr>
                      <a:r>
                        <a:rPr lang="en-GB" sz="1100">
                          <a:effectLst/>
                        </a:rPr>
                        <a:t>Alpha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8 to &lt; 14 Hz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388833"/>
                  </a:ext>
                </a:extLst>
              </a:tr>
              <a:tr h="0">
                <a:tc>
                  <a:txBody>
                    <a:bodyPr/>
                    <a:lstStyle/>
                    <a:p>
                      <a:pPr>
                        <a:lnSpc>
                          <a:spcPct val="107000"/>
                        </a:lnSpc>
                        <a:spcAft>
                          <a:spcPts val="800"/>
                        </a:spcAft>
                      </a:pPr>
                      <a:r>
                        <a:rPr lang="en-GB" sz="1100">
                          <a:effectLst/>
                        </a:rPr>
                        <a:t>Beta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14 to 31 Hz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171816"/>
                  </a:ext>
                </a:extLst>
              </a:tr>
              <a:tr h="0">
                <a:tc>
                  <a:txBody>
                    <a:bodyPr/>
                    <a:lstStyle/>
                    <a:p>
                      <a:pPr>
                        <a:lnSpc>
                          <a:spcPct val="107000"/>
                        </a:lnSpc>
                        <a:spcAft>
                          <a:spcPts val="800"/>
                        </a:spcAft>
                      </a:pPr>
                      <a:r>
                        <a:rPr lang="en-GB" sz="1100">
                          <a:effectLst/>
                        </a:rPr>
                        <a:t>Gamma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 32 Hz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3768236"/>
                  </a:ext>
                </a:extLst>
              </a:tr>
            </a:tbl>
          </a:graphicData>
        </a:graphic>
      </p:graphicFrame>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C96AFCF-16F3-4655-806C-824906DCF703}"/>
              </a:ext>
            </a:extLst>
          </p:cNvPr>
          <p:cNvPicPr>
            <a:picLocks noChangeAspect="1"/>
          </p:cNvPicPr>
          <p:nvPr/>
        </p:nvPicPr>
        <p:blipFill>
          <a:blip r:embed="rId3"/>
          <a:stretch>
            <a:fillRect/>
          </a:stretch>
        </p:blipFill>
        <p:spPr>
          <a:xfrm>
            <a:off x="932248" y="1130123"/>
            <a:ext cx="2047569" cy="1981942"/>
          </a:xfrm>
          <a:prstGeom prst="rect">
            <a:avLst/>
          </a:prstGeom>
        </p:spPr>
      </p:pic>
      <p:pic>
        <p:nvPicPr>
          <p:cNvPr id="12" name="Picture 11">
            <a:extLst>
              <a:ext uri="{FF2B5EF4-FFF2-40B4-BE49-F238E27FC236}">
                <a16:creationId xmlns:a16="http://schemas.microsoft.com/office/drawing/2014/main" id="{CE4108BD-4F1C-4DFC-83CD-ECB8D533E8D5}"/>
              </a:ext>
            </a:extLst>
          </p:cNvPr>
          <p:cNvPicPr>
            <a:picLocks noChangeAspect="1"/>
          </p:cNvPicPr>
          <p:nvPr/>
        </p:nvPicPr>
        <p:blipFill>
          <a:blip r:embed="rId4"/>
          <a:stretch>
            <a:fillRect/>
          </a:stretch>
        </p:blipFill>
        <p:spPr>
          <a:xfrm>
            <a:off x="932249" y="3234886"/>
            <a:ext cx="2047570" cy="3348229"/>
          </a:xfrm>
          <a:prstGeom prst="rect">
            <a:avLst/>
          </a:prstGeom>
        </p:spPr>
      </p:pic>
      <p:pic>
        <p:nvPicPr>
          <p:cNvPr id="14" name="Picture 13">
            <a:extLst>
              <a:ext uri="{FF2B5EF4-FFF2-40B4-BE49-F238E27FC236}">
                <a16:creationId xmlns:a16="http://schemas.microsoft.com/office/drawing/2014/main" id="{FDFC1B93-632A-47AC-BA79-4C0F39DC6229}"/>
              </a:ext>
            </a:extLst>
          </p:cNvPr>
          <p:cNvPicPr>
            <a:picLocks noChangeAspect="1"/>
          </p:cNvPicPr>
          <p:nvPr/>
        </p:nvPicPr>
        <p:blipFill>
          <a:blip r:embed="rId5"/>
          <a:stretch>
            <a:fillRect/>
          </a:stretch>
        </p:blipFill>
        <p:spPr>
          <a:xfrm>
            <a:off x="4212459" y="1129751"/>
            <a:ext cx="7047294" cy="1492521"/>
          </a:xfrm>
          <a:prstGeom prst="rect">
            <a:avLst/>
          </a:prstGeom>
        </p:spPr>
      </p:pic>
      <p:pic>
        <p:nvPicPr>
          <p:cNvPr id="16" name="Picture 15">
            <a:extLst>
              <a:ext uri="{FF2B5EF4-FFF2-40B4-BE49-F238E27FC236}">
                <a16:creationId xmlns:a16="http://schemas.microsoft.com/office/drawing/2014/main" id="{C97BF90D-D7C7-4A5A-B90A-D6D5499347C6}"/>
              </a:ext>
            </a:extLst>
          </p:cNvPr>
          <p:cNvPicPr>
            <a:picLocks noChangeAspect="1"/>
          </p:cNvPicPr>
          <p:nvPr/>
        </p:nvPicPr>
        <p:blipFill>
          <a:blip r:embed="rId6"/>
          <a:stretch>
            <a:fillRect/>
          </a:stretch>
        </p:blipFill>
        <p:spPr>
          <a:xfrm>
            <a:off x="4145181" y="3234886"/>
            <a:ext cx="7114570" cy="2493363"/>
          </a:xfrm>
          <a:prstGeom prst="rect">
            <a:avLst/>
          </a:prstGeom>
        </p:spPr>
      </p:pic>
      <p:sp>
        <p:nvSpPr>
          <p:cNvPr id="17" name="TextBox 16">
            <a:extLst>
              <a:ext uri="{FF2B5EF4-FFF2-40B4-BE49-F238E27FC236}">
                <a16:creationId xmlns:a16="http://schemas.microsoft.com/office/drawing/2014/main" id="{2D59025D-56D0-4062-B3A4-8E57B22759A3}"/>
              </a:ext>
            </a:extLst>
          </p:cNvPr>
          <p:cNvSpPr txBox="1"/>
          <p:nvPr/>
        </p:nvSpPr>
        <p:spPr>
          <a:xfrm>
            <a:off x="1459153" y="349934"/>
            <a:ext cx="9273693"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EEG bands and potentially useful measures</a:t>
            </a:r>
          </a:p>
        </p:txBody>
      </p:sp>
      <p:sp>
        <p:nvSpPr>
          <p:cNvPr id="18" name="TextBox 17">
            <a:extLst>
              <a:ext uri="{FF2B5EF4-FFF2-40B4-BE49-F238E27FC236}">
                <a16:creationId xmlns:a16="http://schemas.microsoft.com/office/drawing/2014/main" id="{F5477141-40D6-4468-8FDC-9C81EED81BAE}"/>
              </a:ext>
            </a:extLst>
          </p:cNvPr>
          <p:cNvSpPr txBox="1"/>
          <p:nvPr/>
        </p:nvSpPr>
        <p:spPr>
          <a:xfrm>
            <a:off x="4212459" y="5936784"/>
            <a:ext cx="6982014" cy="646331"/>
          </a:xfrm>
          <a:prstGeom prst="rect">
            <a:avLst/>
          </a:prstGeom>
          <a:noFill/>
        </p:spPr>
        <p:txBody>
          <a:bodyPr wrap="square">
            <a:spAutoFit/>
          </a:bodyPr>
          <a:lstStyle/>
          <a:p>
            <a:r>
              <a:rPr lang="en-GB" dirty="0">
                <a:latin typeface="Calibri" panose="020F0502020204030204" pitchFamily="34" charset="0"/>
                <a:cs typeface="Times New Roman" panose="02020603050405020304" pitchFamily="18" charset="0"/>
              </a:rPr>
              <a:t>HERMES, LORETA, </a:t>
            </a:r>
            <a:r>
              <a:rPr lang="en-GB" dirty="0" err="1">
                <a:latin typeface="Calibri" panose="020F0502020204030204" pitchFamily="34" charset="0"/>
                <a:cs typeface="Times New Roman" panose="02020603050405020304" pitchFamily="18" charset="0"/>
              </a:rPr>
              <a:t>Entropyhub</a:t>
            </a:r>
            <a:r>
              <a:rPr lang="en-GB" dirty="0">
                <a:latin typeface="Calibri" panose="020F0502020204030204" pitchFamily="34" charset="0"/>
                <a:cs typeface="Times New Roman" panose="02020603050405020304" pitchFamily="18" charset="0"/>
              </a:rPr>
              <a:t> and BLINKER are computational toolboxes used in EEG analysis. Numbers in the lower Table are approximate. </a:t>
            </a:r>
            <a:endParaRPr lang="en-GB" dirty="0"/>
          </a:p>
        </p:txBody>
      </p:sp>
      <p:sp>
        <p:nvSpPr>
          <p:cNvPr id="19" name="Slide Number Placeholder 3">
            <a:extLst>
              <a:ext uri="{FF2B5EF4-FFF2-40B4-BE49-F238E27FC236}">
                <a16:creationId xmlns:a16="http://schemas.microsoft.com/office/drawing/2014/main" id="{1B0D1AF8-21F2-4A44-88B0-5136E76ED7B3}"/>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16</a:t>
            </a:fld>
            <a:endParaRPr lang="en-GB" dirty="0"/>
          </a:p>
        </p:txBody>
      </p:sp>
    </p:spTree>
    <p:extLst>
      <p:ext uri="{BB962C8B-B14F-4D97-AF65-F5344CB8AC3E}">
        <p14:creationId xmlns:p14="http://schemas.microsoft.com/office/powerpoint/2010/main" val="3451150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5503DC-7AE2-4DAE-9D64-F1FA850E455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247"/>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95056394-E58F-4D8F-BF69-EDFBB1A108F0}"/>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17</a:t>
            </a:fld>
            <a:endParaRPr lang="en-GB" dirty="0"/>
          </a:p>
        </p:txBody>
      </p:sp>
      <p:sp>
        <p:nvSpPr>
          <p:cNvPr id="10" name="TextBox 9">
            <a:extLst>
              <a:ext uri="{FF2B5EF4-FFF2-40B4-BE49-F238E27FC236}">
                <a16:creationId xmlns:a16="http://schemas.microsoft.com/office/drawing/2014/main" id="{CF7B9116-1CD2-4E0F-B491-732BA1C7DA97}"/>
              </a:ext>
            </a:extLst>
          </p:cNvPr>
          <p:cNvSpPr txBox="1"/>
          <p:nvPr/>
        </p:nvSpPr>
        <p:spPr>
          <a:xfrm>
            <a:off x="4488846" y="349934"/>
            <a:ext cx="3214341"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EEG ‘</a:t>
            </a:r>
            <a:r>
              <a:rPr lang="en-GB" sz="2800" dirty="0" err="1">
                <a:solidFill>
                  <a:schemeClr val="accent1">
                    <a:lumMod val="50000"/>
                  </a:schemeClr>
                </a:solidFill>
                <a:latin typeface="Lucida Console" panose="020B0609040504020204" pitchFamily="49" charset="0"/>
                <a:cs typeface="Lucida Sans Unicode" panose="020B0602030504020204" pitchFamily="34" charset="0"/>
              </a:rPr>
              <a:t>cordance</a:t>
            </a:r>
            <a:r>
              <a:rPr lang="en-GB" sz="2800" dirty="0">
                <a:solidFill>
                  <a:schemeClr val="accent1">
                    <a:lumMod val="50000"/>
                  </a:schemeClr>
                </a:solidFill>
                <a:latin typeface="Lucida Console" panose="020B0609040504020204" pitchFamily="49" charset="0"/>
                <a:cs typeface="Lucida Sans Unicode" panose="020B0602030504020204" pitchFamily="34" charset="0"/>
              </a:rPr>
              <a:t>’</a:t>
            </a:r>
          </a:p>
        </p:txBody>
      </p:sp>
      <p:sp>
        <p:nvSpPr>
          <p:cNvPr id="16" name="TextBox 15">
            <a:extLst>
              <a:ext uri="{FF2B5EF4-FFF2-40B4-BE49-F238E27FC236}">
                <a16:creationId xmlns:a16="http://schemas.microsoft.com/office/drawing/2014/main" id="{C7D120D0-F6EA-4DD5-86B5-0B3CEB405EF4}"/>
              </a:ext>
            </a:extLst>
          </p:cNvPr>
          <p:cNvSpPr txBox="1"/>
          <p:nvPr/>
        </p:nvSpPr>
        <p:spPr>
          <a:xfrm>
            <a:off x="8155072" y="1511526"/>
            <a:ext cx="3694771" cy="4524315"/>
          </a:xfrm>
          <a:prstGeom prst="rect">
            <a:avLst/>
          </a:prstGeom>
          <a:noFill/>
        </p:spPr>
        <p:txBody>
          <a:bodyPr wrap="square">
            <a:spAutoFit/>
          </a:bodyPr>
          <a:lstStyle/>
          <a:p>
            <a:r>
              <a:rPr lang="en-GB" dirty="0">
                <a:latin typeface="Calibri" panose="020F0502020204030204" pitchFamily="34" charset="0"/>
                <a:cs typeface="Times New Roman" panose="02020603050405020304" pitchFamily="18" charset="0"/>
              </a:rPr>
              <a:t>Research by </a:t>
            </a:r>
            <a:r>
              <a:rPr lang="en-GB" dirty="0" err="1">
                <a:latin typeface="Calibri" panose="020F0502020204030204" pitchFamily="34" charset="0"/>
                <a:cs typeface="Times New Roman" panose="02020603050405020304" pitchFamily="18" charset="0"/>
              </a:rPr>
              <a:t>Leuchter</a:t>
            </a:r>
            <a:r>
              <a:rPr lang="en-GB" dirty="0">
                <a:latin typeface="Calibri" panose="020F0502020204030204" pitchFamily="34" charset="0"/>
                <a:cs typeface="Times New Roman" panose="02020603050405020304" pitchFamily="18" charset="0"/>
              </a:rPr>
              <a:t> </a:t>
            </a:r>
            <a:r>
              <a:rPr lang="en-GB" i="1" dirty="0">
                <a:latin typeface="Calibri" panose="020F0502020204030204" pitchFamily="34" charset="0"/>
                <a:cs typeface="Times New Roman" panose="02020603050405020304" pitchFamily="18" charset="0"/>
              </a:rPr>
              <a:t>et al</a:t>
            </a:r>
            <a:r>
              <a:rPr lang="en-GB" dirty="0">
                <a:latin typeface="Calibri" panose="020F0502020204030204" pitchFamily="34" charset="0"/>
                <a:cs typeface="Times New Roman" panose="02020603050405020304" pitchFamily="18" charset="0"/>
              </a:rPr>
              <a:t>. suggests</a:t>
            </a:r>
          </a:p>
          <a:p>
            <a:r>
              <a:rPr lang="en-GB" dirty="0">
                <a:latin typeface="Calibri" panose="020F0502020204030204" pitchFamily="34" charset="0"/>
                <a:cs typeface="Times New Roman" panose="02020603050405020304" pitchFamily="18" charset="0"/>
              </a:rPr>
              <a:t>that blood perfusion within the brain</a:t>
            </a:r>
          </a:p>
          <a:p>
            <a:r>
              <a:rPr lang="en-GB" dirty="0">
                <a:latin typeface="Calibri" panose="020F0502020204030204" pitchFamily="34" charset="0"/>
                <a:cs typeface="Times New Roman" panose="02020603050405020304" pitchFamily="18" charset="0"/>
              </a:rPr>
              <a:t>(motor strip) during a hand </a:t>
            </a:r>
            <a:r>
              <a:rPr lang="en-GB" u="sng" dirty="0">
                <a:latin typeface="Calibri" panose="020F0502020204030204" pitchFamily="34" charset="0"/>
                <a:cs typeface="Times New Roman" panose="02020603050405020304" pitchFamily="18" charset="0"/>
              </a:rPr>
              <a:t>motor task</a:t>
            </a:r>
            <a:r>
              <a:rPr lang="en-GB" dirty="0">
                <a:latin typeface="Calibri" panose="020F0502020204030204" pitchFamily="34" charset="0"/>
                <a:cs typeface="Times New Roman" panose="02020603050405020304" pitchFamily="18" charset="0"/>
              </a:rPr>
              <a:t> is inversely correlated with </a:t>
            </a:r>
            <a:r>
              <a:rPr lang="en-GB" i="1" dirty="0">
                <a:latin typeface="Calibri" panose="020F0502020204030204" pitchFamily="34" charset="0"/>
                <a:cs typeface="Times New Roman" panose="02020603050405020304" pitchFamily="18" charset="0"/>
              </a:rPr>
              <a:t>alpha</a:t>
            </a:r>
            <a:r>
              <a:rPr lang="en-GB" dirty="0">
                <a:latin typeface="Calibri" panose="020F0502020204030204" pitchFamily="34" charset="0"/>
                <a:cs typeface="Times New Roman" panose="02020603050405020304" pitchFamily="18" charset="0"/>
              </a:rPr>
              <a:t> power or </a:t>
            </a:r>
            <a:r>
              <a:rPr lang="en-GB" dirty="0" err="1">
                <a:latin typeface="Calibri" panose="020F0502020204030204" pitchFamily="34" charset="0"/>
                <a:cs typeface="Times New Roman" panose="02020603050405020304" pitchFamily="18" charset="0"/>
              </a:rPr>
              <a:t>cordance</a:t>
            </a:r>
            <a:r>
              <a:rPr lang="en-GB" dirty="0">
                <a:latin typeface="Calibri" panose="020F0502020204030204" pitchFamily="34" charset="0"/>
                <a:cs typeface="Times New Roman" panose="02020603050405020304" pitchFamily="18" charset="0"/>
              </a:rPr>
              <a:t> (with eyes open </a:t>
            </a:r>
            <a:r>
              <a:rPr lang="en-GB" i="1" dirty="0">
                <a:latin typeface="Calibri" panose="020F0502020204030204" pitchFamily="34" charset="0"/>
                <a:cs typeface="Times New Roman" panose="02020603050405020304" pitchFamily="18" charset="0"/>
              </a:rPr>
              <a:t>or </a:t>
            </a:r>
            <a:r>
              <a:rPr lang="en-GB" dirty="0">
                <a:latin typeface="Calibri" panose="020F0502020204030204" pitchFamily="34" charset="0"/>
                <a:cs typeface="Times New Roman" panose="02020603050405020304" pitchFamily="18" charset="0"/>
              </a:rPr>
              <a:t>closed).</a:t>
            </a:r>
          </a:p>
          <a:p>
            <a:endParaRPr lang="en-GB" dirty="0">
              <a:latin typeface="Calibri" panose="020F0502020204030204" pitchFamily="34" charset="0"/>
              <a:cs typeface="Times New Roman" panose="02020603050405020304" pitchFamily="18" charset="0"/>
            </a:endParaRPr>
          </a:p>
          <a:p>
            <a:r>
              <a:rPr lang="en-GB" dirty="0">
                <a:latin typeface="Calibri" panose="020F0502020204030204" pitchFamily="34" charset="0"/>
                <a:cs typeface="Times New Roman" panose="02020603050405020304" pitchFamily="18" charset="0"/>
              </a:rPr>
              <a:t>Others have found that blood perfusion correlates negatively with </a:t>
            </a:r>
            <a:r>
              <a:rPr lang="en-GB" u="sng" dirty="0">
                <a:latin typeface="Calibri" panose="020F0502020204030204" pitchFamily="34" charset="0"/>
                <a:cs typeface="Times New Roman" panose="02020603050405020304" pitchFamily="18" charset="0"/>
              </a:rPr>
              <a:t>resting</a:t>
            </a:r>
            <a:r>
              <a:rPr lang="en-GB" dirty="0">
                <a:latin typeface="Calibri" panose="020F0502020204030204" pitchFamily="34" charset="0"/>
                <a:cs typeface="Times New Roman" panose="02020603050405020304" pitchFamily="18" charset="0"/>
              </a:rPr>
              <a:t> </a:t>
            </a:r>
            <a:r>
              <a:rPr lang="en-GB" i="1" dirty="0">
                <a:latin typeface="Calibri" panose="020F0502020204030204" pitchFamily="34" charset="0"/>
                <a:cs typeface="Times New Roman" panose="02020603050405020304" pitchFamily="18" charset="0"/>
              </a:rPr>
              <a:t>delta</a:t>
            </a:r>
            <a:r>
              <a:rPr lang="en-GB" dirty="0">
                <a:latin typeface="Calibri" panose="020F0502020204030204" pitchFamily="34" charset="0"/>
                <a:cs typeface="Times New Roman" panose="02020603050405020304" pitchFamily="18" charset="0"/>
              </a:rPr>
              <a:t>, not </a:t>
            </a:r>
            <a:r>
              <a:rPr lang="en-GB" i="1" dirty="0">
                <a:latin typeface="Calibri" panose="020F0502020204030204" pitchFamily="34" charset="0"/>
                <a:cs typeface="Times New Roman" panose="02020603050405020304" pitchFamily="18" charset="0"/>
              </a:rPr>
              <a:t>alpha</a:t>
            </a:r>
            <a:r>
              <a:rPr lang="en-GB" dirty="0">
                <a:latin typeface="Calibri" panose="020F0502020204030204" pitchFamily="34" charset="0"/>
                <a:cs typeface="Times New Roman" panose="02020603050405020304" pitchFamily="18" charset="0"/>
              </a:rPr>
              <a:t> power (O’Gorman </a:t>
            </a:r>
            <a:r>
              <a:rPr lang="en-GB" i="1" dirty="0">
                <a:latin typeface="Calibri" panose="020F0502020204030204" pitchFamily="34" charset="0"/>
                <a:cs typeface="Times New Roman" panose="02020603050405020304" pitchFamily="18" charset="0"/>
              </a:rPr>
              <a:t>et al</a:t>
            </a:r>
            <a:r>
              <a:rPr lang="en-GB" dirty="0">
                <a:latin typeface="Calibri" panose="020F0502020204030204" pitchFamily="34" charset="0"/>
                <a:cs typeface="Times New Roman" panose="02020603050405020304" pitchFamily="18" charset="0"/>
              </a:rPr>
              <a:t>. 2012).</a:t>
            </a:r>
          </a:p>
          <a:p>
            <a:endParaRPr lang="en-GB" dirty="0">
              <a:latin typeface="Calibri" panose="020F0502020204030204" pitchFamily="34" charset="0"/>
              <a:cs typeface="Times New Roman" panose="02020603050405020304" pitchFamily="18" charset="0"/>
            </a:endParaRPr>
          </a:p>
          <a:p>
            <a:r>
              <a:rPr lang="en-GB" dirty="0">
                <a:latin typeface="Calibri" panose="020F0502020204030204" pitchFamily="34" charset="0"/>
                <a:cs typeface="Times New Roman" panose="02020603050405020304" pitchFamily="18" charset="0"/>
              </a:rPr>
              <a:t>We know EA improves blood flow.  </a:t>
            </a:r>
          </a:p>
          <a:p>
            <a:endParaRPr lang="en-GB" dirty="0">
              <a:latin typeface="Calibri" panose="020F0502020204030204" pitchFamily="34" charset="0"/>
              <a:cs typeface="Times New Roman" panose="02020603050405020304" pitchFamily="18" charset="0"/>
            </a:endParaRPr>
          </a:p>
          <a:p>
            <a:r>
              <a:rPr lang="en-GB" dirty="0">
                <a:latin typeface="Calibri" panose="020F0502020204030204" pitchFamily="34" charset="0"/>
                <a:cs typeface="Times New Roman" panose="02020603050405020304" pitchFamily="18" charset="0"/>
              </a:rPr>
              <a:t>Will different frequencies of TEAS have different effects? </a:t>
            </a:r>
            <a:endParaRPr lang="en-GB" dirty="0"/>
          </a:p>
        </p:txBody>
      </p:sp>
      <p:sp>
        <p:nvSpPr>
          <p:cNvPr id="14" name="Rectangle 13">
            <a:extLst>
              <a:ext uri="{FF2B5EF4-FFF2-40B4-BE49-F238E27FC236}">
                <a16:creationId xmlns:a16="http://schemas.microsoft.com/office/drawing/2014/main" id="{81B2E23D-77E1-46E1-ABAB-C67777021C99}"/>
              </a:ext>
            </a:extLst>
          </p:cNvPr>
          <p:cNvSpPr/>
          <p:nvPr/>
        </p:nvSpPr>
        <p:spPr>
          <a:xfrm>
            <a:off x="610481" y="1234716"/>
            <a:ext cx="7092706" cy="4980114"/>
          </a:xfrm>
          <a:prstGeom prst="rect">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AC469F81-6158-45DF-853A-224C3CAE5DA3}"/>
              </a:ext>
            </a:extLst>
          </p:cNvPr>
          <p:cNvPicPr>
            <a:picLocks noChangeAspect="1"/>
          </p:cNvPicPr>
          <p:nvPr/>
        </p:nvPicPr>
        <p:blipFill>
          <a:blip r:embed="rId3"/>
          <a:stretch>
            <a:fillRect/>
          </a:stretch>
        </p:blipFill>
        <p:spPr>
          <a:xfrm>
            <a:off x="1390650" y="2114607"/>
            <a:ext cx="5362575" cy="3600450"/>
          </a:xfrm>
          <a:prstGeom prst="rect">
            <a:avLst/>
          </a:prstGeom>
        </p:spPr>
      </p:pic>
      <p:cxnSp>
        <p:nvCxnSpPr>
          <p:cNvPr id="19" name="Straight Connector 18">
            <a:extLst>
              <a:ext uri="{FF2B5EF4-FFF2-40B4-BE49-F238E27FC236}">
                <a16:creationId xmlns:a16="http://schemas.microsoft.com/office/drawing/2014/main" id="{6739836B-D01C-4A81-8AFE-18520FDF70F5}"/>
              </a:ext>
            </a:extLst>
          </p:cNvPr>
          <p:cNvCxnSpPr>
            <a:cxnSpLocks/>
          </p:cNvCxnSpPr>
          <p:nvPr/>
        </p:nvCxnSpPr>
        <p:spPr>
          <a:xfrm>
            <a:off x="1534728" y="5710399"/>
            <a:ext cx="503564" cy="0"/>
          </a:xfrm>
          <a:prstGeom prst="line">
            <a:avLst/>
          </a:prstGeom>
          <a:ln w="38100">
            <a:solidFill>
              <a:srgbClr val="FBA90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F63CB22-5481-4578-B038-623EBB5771BF}"/>
              </a:ext>
            </a:extLst>
          </p:cNvPr>
          <p:cNvCxnSpPr>
            <a:cxnSpLocks/>
          </p:cNvCxnSpPr>
          <p:nvPr/>
        </p:nvCxnSpPr>
        <p:spPr>
          <a:xfrm>
            <a:off x="3770151" y="5728884"/>
            <a:ext cx="503564" cy="0"/>
          </a:xfrm>
          <a:prstGeom prst="line">
            <a:avLst/>
          </a:prstGeom>
          <a:ln w="38100">
            <a:solidFill>
              <a:srgbClr val="28BE4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80D3F0-D2F9-4B72-AC51-92CFB4874250}"/>
              </a:ext>
            </a:extLst>
          </p:cNvPr>
          <p:cNvCxnSpPr>
            <a:cxnSpLocks/>
          </p:cNvCxnSpPr>
          <p:nvPr/>
        </p:nvCxnSpPr>
        <p:spPr>
          <a:xfrm>
            <a:off x="5525761" y="5721943"/>
            <a:ext cx="503564" cy="0"/>
          </a:xfrm>
          <a:prstGeom prst="line">
            <a:avLst/>
          </a:prstGeom>
          <a:ln w="38100">
            <a:solidFill>
              <a:srgbClr val="007DDA"/>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28415DC-931E-4D1D-B879-905C0BC9F2F8}"/>
              </a:ext>
            </a:extLst>
          </p:cNvPr>
          <p:cNvSpPr txBox="1"/>
          <p:nvPr/>
        </p:nvSpPr>
        <p:spPr>
          <a:xfrm>
            <a:off x="2004055" y="5570250"/>
            <a:ext cx="1612749" cy="276999"/>
          </a:xfrm>
          <a:prstGeom prst="rect">
            <a:avLst/>
          </a:prstGeom>
          <a:noFill/>
        </p:spPr>
        <p:txBody>
          <a:bodyPr wrap="none" rtlCol="0">
            <a:spAutoFit/>
          </a:bodyPr>
          <a:lstStyle/>
          <a:p>
            <a:r>
              <a:rPr lang="en-GB" sz="1200" dirty="0"/>
              <a:t>Z-normalised </a:t>
            </a:r>
            <a:r>
              <a:rPr lang="en-GB" sz="1200" dirty="0" err="1"/>
              <a:t>cordance</a:t>
            </a:r>
            <a:endParaRPr lang="en-GB" sz="1200" dirty="0"/>
          </a:p>
        </p:txBody>
      </p:sp>
      <p:sp>
        <p:nvSpPr>
          <p:cNvPr id="24" name="TextBox 23">
            <a:extLst>
              <a:ext uri="{FF2B5EF4-FFF2-40B4-BE49-F238E27FC236}">
                <a16:creationId xmlns:a16="http://schemas.microsoft.com/office/drawing/2014/main" id="{7BD5C079-1C61-414E-B041-B2CCC557CC6D}"/>
              </a:ext>
            </a:extLst>
          </p:cNvPr>
          <p:cNvSpPr txBox="1"/>
          <p:nvPr/>
        </p:nvSpPr>
        <p:spPr>
          <a:xfrm>
            <a:off x="4259138" y="5583443"/>
            <a:ext cx="1116524" cy="276999"/>
          </a:xfrm>
          <a:prstGeom prst="rect">
            <a:avLst/>
          </a:prstGeom>
          <a:noFill/>
        </p:spPr>
        <p:txBody>
          <a:bodyPr wrap="none" rtlCol="0">
            <a:spAutoFit/>
          </a:bodyPr>
          <a:lstStyle/>
          <a:p>
            <a:r>
              <a:rPr lang="en-GB" sz="1200" dirty="0"/>
              <a:t>Relative power</a:t>
            </a:r>
          </a:p>
        </p:txBody>
      </p:sp>
      <p:sp>
        <p:nvSpPr>
          <p:cNvPr id="25" name="TextBox 24">
            <a:extLst>
              <a:ext uri="{FF2B5EF4-FFF2-40B4-BE49-F238E27FC236}">
                <a16:creationId xmlns:a16="http://schemas.microsoft.com/office/drawing/2014/main" id="{879F7463-F3F1-4408-8966-3CDCF2B7846E}"/>
              </a:ext>
            </a:extLst>
          </p:cNvPr>
          <p:cNvSpPr txBox="1"/>
          <p:nvPr/>
        </p:nvSpPr>
        <p:spPr>
          <a:xfrm>
            <a:off x="6005738" y="5570249"/>
            <a:ext cx="1174168" cy="276999"/>
          </a:xfrm>
          <a:prstGeom prst="rect">
            <a:avLst/>
          </a:prstGeom>
          <a:noFill/>
        </p:spPr>
        <p:txBody>
          <a:bodyPr wrap="none" rtlCol="0">
            <a:spAutoFit/>
          </a:bodyPr>
          <a:lstStyle/>
          <a:p>
            <a:r>
              <a:rPr lang="en-GB" sz="1200" dirty="0"/>
              <a:t>Absolute power</a:t>
            </a:r>
          </a:p>
        </p:txBody>
      </p:sp>
      <p:sp>
        <p:nvSpPr>
          <p:cNvPr id="26" name="TextBox 25">
            <a:extLst>
              <a:ext uri="{FF2B5EF4-FFF2-40B4-BE49-F238E27FC236}">
                <a16:creationId xmlns:a16="http://schemas.microsoft.com/office/drawing/2014/main" id="{C03041F8-1B7F-4DFF-B067-F2493DACF379}"/>
              </a:ext>
            </a:extLst>
          </p:cNvPr>
          <p:cNvSpPr txBox="1"/>
          <p:nvPr/>
        </p:nvSpPr>
        <p:spPr>
          <a:xfrm>
            <a:off x="2353431" y="6214830"/>
            <a:ext cx="3337004" cy="276999"/>
          </a:xfrm>
          <a:prstGeom prst="rect">
            <a:avLst/>
          </a:prstGeom>
          <a:noFill/>
        </p:spPr>
        <p:txBody>
          <a:bodyPr wrap="none" rtlCol="0">
            <a:spAutoFit/>
          </a:bodyPr>
          <a:lstStyle/>
          <a:p>
            <a:r>
              <a:rPr lang="en-GB" sz="1200" dirty="0"/>
              <a:t>Adapted by Tony </a:t>
            </a:r>
            <a:r>
              <a:rPr lang="en-GB" sz="1200" dirty="0" err="1"/>
              <a:t>Steffert</a:t>
            </a:r>
            <a:r>
              <a:rPr lang="en-GB" sz="1200" dirty="0"/>
              <a:t> from </a:t>
            </a:r>
            <a:r>
              <a:rPr lang="en-GB" sz="1200" dirty="0" err="1"/>
              <a:t>Leuchter</a:t>
            </a:r>
            <a:r>
              <a:rPr lang="en-GB" sz="1200" dirty="0"/>
              <a:t> </a:t>
            </a:r>
            <a:r>
              <a:rPr lang="en-GB" sz="1200" i="1" dirty="0"/>
              <a:t>et al. </a:t>
            </a:r>
            <a:r>
              <a:rPr lang="en-GB" sz="1200" dirty="0"/>
              <a:t>1999</a:t>
            </a:r>
          </a:p>
        </p:txBody>
      </p:sp>
      <p:sp>
        <p:nvSpPr>
          <p:cNvPr id="27" name="TextBox 26">
            <a:extLst>
              <a:ext uri="{FF2B5EF4-FFF2-40B4-BE49-F238E27FC236}">
                <a16:creationId xmlns:a16="http://schemas.microsoft.com/office/drawing/2014/main" id="{0AF82B6F-D146-4E61-A1E6-142E5AF2DC67}"/>
              </a:ext>
            </a:extLst>
          </p:cNvPr>
          <p:cNvSpPr txBox="1"/>
          <p:nvPr/>
        </p:nvSpPr>
        <p:spPr>
          <a:xfrm>
            <a:off x="1057289" y="1508351"/>
            <a:ext cx="6432851" cy="369332"/>
          </a:xfrm>
          <a:prstGeom prst="rect">
            <a:avLst/>
          </a:prstGeom>
          <a:noFill/>
        </p:spPr>
        <p:txBody>
          <a:bodyPr wrap="none" rtlCol="0">
            <a:spAutoFit/>
          </a:bodyPr>
          <a:lstStyle/>
          <a:p>
            <a:r>
              <a:rPr lang="en-GB" dirty="0"/>
              <a:t>Partial correlations between perfusion and EEG </a:t>
            </a:r>
            <a:r>
              <a:rPr lang="en-GB" dirty="0" err="1"/>
              <a:t>cordance</a:t>
            </a:r>
            <a:r>
              <a:rPr lang="en-GB" dirty="0"/>
              <a:t> or power </a:t>
            </a:r>
          </a:p>
        </p:txBody>
      </p:sp>
      <p:pic>
        <p:nvPicPr>
          <p:cNvPr id="7" name="Picture 6">
            <a:extLst>
              <a:ext uri="{FF2B5EF4-FFF2-40B4-BE49-F238E27FC236}">
                <a16:creationId xmlns:a16="http://schemas.microsoft.com/office/drawing/2014/main" id="{87E7F983-543A-45CE-9604-8711B686CFA1}"/>
              </a:ext>
            </a:extLst>
          </p:cNvPr>
          <p:cNvPicPr>
            <a:picLocks noChangeAspect="1"/>
          </p:cNvPicPr>
          <p:nvPr/>
        </p:nvPicPr>
        <p:blipFill>
          <a:blip r:embed="rId4"/>
          <a:stretch>
            <a:fillRect/>
          </a:stretch>
        </p:blipFill>
        <p:spPr>
          <a:xfrm>
            <a:off x="1371617" y="2462244"/>
            <a:ext cx="247685" cy="181000"/>
          </a:xfrm>
          <a:prstGeom prst="rect">
            <a:avLst/>
          </a:prstGeom>
        </p:spPr>
      </p:pic>
      <p:pic>
        <p:nvPicPr>
          <p:cNvPr id="9" name="Picture 8">
            <a:extLst>
              <a:ext uri="{FF2B5EF4-FFF2-40B4-BE49-F238E27FC236}">
                <a16:creationId xmlns:a16="http://schemas.microsoft.com/office/drawing/2014/main" id="{18B3F8C0-5EE3-453E-979E-EBC89E1ACA5D}"/>
              </a:ext>
            </a:extLst>
          </p:cNvPr>
          <p:cNvPicPr>
            <a:picLocks noChangeAspect="1"/>
          </p:cNvPicPr>
          <p:nvPr/>
        </p:nvPicPr>
        <p:blipFill>
          <a:blip r:embed="rId4"/>
          <a:stretch>
            <a:fillRect/>
          </a:stretch>
        </p:blipFill>
        <p:spPr>
          <a:xfrm>
            <a:off x="1362075" y="2838467"/>
            <a:ext cx="247685" cy="181000"/>
          </a:xfrm>
          <a:prstGeom prst="rect">
            <a:avLst/>
          </a:prstGeom>
        </p:spPr>
      </p:pic>
      <p:pic>
        <p:nvPicPr>
          <p:cNvPr id="12" name="Picture 11">
            <a:extLst>
              <a:ext uri="{FF2B5EF4-FFF2-40B4-BE49-F238E27FC236}">
                <a16:creationId xmlns:a16="http://schemas.microsoft.com/office/drawing/2014/main" id="{38717F09-2D43-45D0-9D24-65E42E7FD534}"/>
              </a:ext>
            </a:extLst>
          </p:cNvPr>
          <p:cNvPicPr>
            <a:picLocks noChangeAspect="1"/>
          </p:cNvPicPr>
          <p:nvPr/>
        </p:nvPicPr>
        <p:blipFill>
          <a:blip r:embed="rId4"/>
          <a:stretch>
            <a:fillRect/>
          </a:stretch>
        </p:blipFill>
        <p:spPr>
          <a:xfrm>
            <a:off x="1381142" y="3214690"/>
            <a:ext cx="247685" cy="181000"/>
          </a:xfrm>
          <a:prstGeom prst="rect">
            <a:avLst/>
          </a:prstGeom>
        </p:spPr>
      </p:pic>
      <p:sp>
        <p:nvSpPr>
          <p:cNvPr id="13" name="TextBox 12">
            <a:extLst>
              <a:ext uri="{FF2B5EF4-FFF2-40B4-BE49-F238E27FC236}">
                <a16:creationId xmlns:a16="http://schemas.microsoft.com/office/drawing/2014/main" id="{15A7F1B6-FD1D-4D29-9331-C50E2314624D}"/>
              </a:ext>
            </a:extLst>
          </p:cNvPr>
          <p:cNvSpPr txBox="1"/>
          <p:nvPr/>
        </p:nvSpPr>
        <p:spPr>
          <a:xfrm>
            <a:off x="665328" y="3507615"/>
            <a:ext cx="898195" cy="338554"/>
          </a:xfrm>
          <a:prstGeom prst="rect">
            <a:avLst/>
          </a:prstGeom>
          <a:noFill/>
        </p:spPr>
        <p:txBody>
          <a:bodyPr wrap="none" rtlCol="0">
            <a:spAutoFit/>
          </a:bodyPr>
          <a:lstStyle/>
          <a:p>
            <a:r>
              <a:rPr lang="en-GB" sz="1600" b="1" dirty="0"/>
              <a:t>p-values</a:t>
            </a:r>
          </a:p>
        </p:txBody>
      </p:sp>
    </p:spTree>
    <p:extLst>
      <p:ext uri="{BB962C8B-B14F-4D97-AF65-F5344CB8AC3E}">
        <p14:creationId xmlns:p14="http://schemas.microsoft.com/office/powerpoint/2010/main" val="2119641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5503DC-7AE2-4DAE-9D64-F1FA850E455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9C7E05FB-EFD3-45EB-BA17-57A88D4A8663}"/>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18</a:t>
            </a:fld>
            <a:endParaRPr lang="en-GB" dirty="0"/>
          </a:p>
        </p:txBody>
      </p:sp>
      <p:sp>
        <p:nvSpPr>
          <p:cNvPr id="12" name="TextBox 11">
            <a:extLst>
              <a:ext uri="{FF2B5EF4-FFF2-40B4-BE49-F238E27FC236}">
                <a16:creationId xmlns:a16="http://schemas.microsoft.com/office/drawing/2014/main" id="{7043DFA5-13C7-43E3-9434-42A9F05E6605}"/>
              </a:ext>
            </a:extLst>
          </p:cNvPr>
          <p:cNvSpPr txBox="1"/>
          <p:nvPr/>
        </p:nvSpPr>
        <p:spPr>
          <a:xfrm>
            <a:off x="3839616" y="349934"/>
            <a:ext cx="4512774"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Literature review 1 </a:t>
            </a:r>
          </a:p>
        </p:txBody>
      </p:sp>
      <p:pic>
        <p:nvPicPr>
          <p:cNvPr id="7" name="Picture 6">
            <a:extLst>
              <a:ext uri="{FF2B5EF4-FFF2-40B4-BE49-F238E27FC236}">
                <a16:creationId xmlns:a16="http://schemas.microsoft.com/office/drawing/2014/main" id="{5C548624-E3AB-4916-A691-1AC443A49BAF}"/>
              </a:ext>
            </a:extLst>
          </p:cNvPr>
          <p:cNvPicPr>
            <a:picLocks noChangeAspect="1"/>
          </p:cNvPicPr>
          <p:nvPr/>
        </p:nvPicPr>
        <p:blipFill>
          <a:blip r:embed="rId3"/>
          <a:stretch>
            <a:fillRect/>
          </a:stretch>
        </p:blipFill>
        <p:spPr>
          <a:xfrm>
            <a:off x="901378" y="1034595"/>
            <a:ext cx="10389244" cy="4908881"/>
          </a:xfrm>
          <a:prstGeom prst="rect">
            <a:avLst/>
          </a:prstGeom>
        </p:spPr>
      </p:pic>
      <p:sp>
        <p:nvSpPr>
          <p:cNvPr id="11" name="TextBox 10">
            <a:extLst>
              <a:ext uri="{FF2B5EF4-FFF2-40B4-BE49-F238E27FC236}">
                <a16:creationId xmlns:a16="http://schemas.microsoft.com/office/drawing/2014/main" id="{7DEBA84F-74E2-4A53-B589-53B00933D24F}"/>
              </a:ext>
            </a:extLst>
          </p:cNvPr>
          <p:cNvSpPr txBox="1"/>
          <p:nvPr/>
        </p:nvSpPr>
        <p:spPr>
          <a:xfrm>
            <a:off x="1752003" y="5908099"/>
            <a:ext cx="8554644" cy="954107"/>
          </a:xfrm>
          <a:prstGeom prst="rect">
            <a:avLst/>
          </a:prstGeom>
          <a:noFill/>
        </p:spPr>
        <p:txBody>
          <a:bodyPr wrap="square">
            <a:spAutoFit/>
          </a:bodyPr>
          <a:lstStyle/>
          <a:p>
            <a:pPr algn="ctr"/>
            <a:r>
              <a:rPr lang="en-GB" sz="1400" dirty="0">
                <a:latin typeface="Calibri" panose="020F0502020204030204" pitchFamily="34" charset="0"/>
                <a:cs typeface="Times New Roman" panose="02020603050405020304" pitchFamily="18" charset="0"/>
              </a:rPr>
              <a:t>Abbreviations: </a:t>
            </a:r>
          </a:p>
          <a:p>
            <a:pPr algn="ctr"/>
            <a:r>
              <a:rPr lang="en-GB" sz="1400" dirty="0">
                <a:latin typeface="Calibri" panose="020F0502020204030204" pitchFamily="34" charset="0"/>
                <a:cs typeface="Times New Roman" panose="02020603050405020304" pitchFamily="18" charset="0"/>
              </a:rPr>
              <a:t>EA: Electroacupuncture; IQR: Interquartile range; </a:t>
            </a:r>
          </a:p>
          <a:p>
            <a:pPr algn="ctr"/>
            <a:r>
              <a:rPr lang="en-GB" sz="1400" dirty="0">
                <a:latin typeface="Calibri" panose="020F0502020204030204" pitchFamily="34" charset="0"/>
                <a:cs typeface="Times New Roman" panose="02020603050405020304" pitchFamily="18" charset="0"/>
              </a:rPr>
              <a:t>TEAS: Transcutaneous electroacupuncture stimulation; TENS: Transcutaneous electrical nerve stimulation. </a:t>
            </a:r>
          </a:p>
          <a:p>
            <a:endParaRPr lang="en-GB" sz="1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2127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5503DC-7AE2-4DAE-9D64-F1FA850E455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CC15E3EE-FDE2-42FA-B061-90B0C005D17A}"/>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19</a:t>
            </a:fld>
            <a:endParaRPr lang="en-GB" dirty="0"/>
          </a:p>
        </p:txBody>
      </p:sp>
      <p:sp>
        <p:nvSpPr>
          <p:cNvPr id="6" name="TextBox 5">
            <a:extLst>
              <a:ext uri="{FF2B5EF4-FFF2-40B4-BE49-F238E27FC236}">
                <a16:creationId xmlns:a16="http://schemas.microsoft.com/office/drawing/2014/main" id="{256F59FB-C17C-4101-AE03-3716AAD9FEC9}"/>
              </a:ext>
            </a:extLst>
          </p:cNvPr>
          <p:cNvSpPr txBox="1"/>
          <p:nvPr/>
        </p:nvSpPr>
        <p:spPr>
          <a:xfrm>
            <a:off x="3839616" y="349934"/>
            <a:ext cx="4512774"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Literature review 2 </a:t>
            </a:r>
          </a:p>
        </p:txBody>
      </p:sp>
      <p:pic>
        <p:nvPicPr>
          <p:cNvPr id="8" name="Picture 7">
            <a:extLst>
              <a:ext uri="{FF2B5EF4-FFF2-40B4-BE49-F238E27FC236}">
                <a16:creationId xmlns:a16="http://schemas.microsoft.com/office/drawing/2014/main" id="{8B2F224E-3EE4-4FA5-A08E-A777C967B6D8}"/>
              </a:ext>
            </a:extLst>
          </p:cNvPr>
          <p:cNvPicPr>
            <a:picLocks noChangeAspect="1"/>
          </p:cNvPicPr>
          <p:nvPr/>
        </p:nvPicPr>
        <p:blipFill>
          <a:blip r:embed="rId3"/>
          <a:stretch>
            <a:fillRect/>
          </a:stretch>
        </p:blipFill>
        <p:spPr>
          <a:xfrm>
            <a:off x="1659724" y="1070939"/>
            <a:ext cx="8872547" cy="1570918"/>
          </a:xfrm>
          <a:prstGeom prst="rect">
            <a:avLst/>
          </a:prstGeom>
        </p:spPr>
      </p:pic>
      <p:pic>
        <p:nvPicPr>
          <p:cNvPr id="10" name="Picture 9">
            <a:extLst>
              <a:ext uri="{FF2B5EF4-FFF2-40B4-BE49-F238E27FC236}">
                <a16:creationId xmlns:a16="http://schemas.microsoft.com/office/drawing/2014/main" id="{D66477C1-9C6F-47D1-A9B3-B0D1F32482B5}"/>
              </a:ext>
            </a:extLst>
          </p:cNvPr>
          <p:cNvPicPr>
            <a:picLocks noChangeAspect="1"/>
          </p:cNvPicPr>
          <p:nvPr/>
        </p:nvPicPr>
        <p:blipFill>
          <a:blip r:embed="rId4"/>
          <a:stretch>
            <a:fillRect/>
          </a:stretch>
        </p:blipFill>
        <p:spPr>
          <a:xfrm>
            <a:off x="3545259" y="2978228"/>
            <a:ext cx="5101479" cy="3766829"/>
          </a:xfrm>
          <a:prstGeom prst="rect">
            <a:avLst/>
          </a:prstGeom>
          <a:ln>
            <a:solidFill>
              <a:schemeClr val="accent1">
                <a:lumMod val="75000"/>
              </a:schemeClr>
            </a:solidFill>
          </a:ln>
        </p:spPr>
      </p:pic>
      <p:sp>
        <p:nvSpPr>
          <p:cNvPr id="9" name="TextBox 8">
            <a:extLst>
              <a:ext uri="{FF2B5EF4-FFF2-40B4-BE49-F238E27FC236}">
                <a16:creationId xmlns:a16="http://schemas.microsoft.com/office/drawing/2014/main" id="{CD7CB076-7FA8-4625-B2E2-85E1DF13FBEC}"/>
              </a:ext>
            </a:extLst>
          </p:cNvPr>
          <p:cNvSpPr txBox="1"/>
          <p:nvPr/>
        </p:nvSpPr>
        <p:spPr>
          <a:xfrm>
            <a:off x="8496300" y="4240277"/>
            <a:ext cx="2743200" cy="1661993"/>
          </a:xfrm>
          <a:prstGeom prst="rect">
            <a:avLst/>
          </a:prstGeom>
          <a:noFill/>
        </p:spPr>
        <p:txBody>
          <a:bodyPr wrap="square">
            <a:spAutoFit/>
          </a:bodyPr>
          <a:lstStyle/>
          <a:p>
            <a:pPr algn="ctr"/>
            <a:r>
              <a:rPr lang="en-GB" sz="1400" dirty="0">
                <a:latin typeface="Calibri" panose="020F0502020204030204" pitchFamily="34" charset="0"/>
                <a:cs typeface="Times New Roman" panose="02020603050405020304" pitchFamily="18" charset="0"/>
              </a:rPr>
              <a:t>Abbreviations:</a:t>
            </a:r>
          </a:p>
          <a:p>
            <a:pPr algn="ctr"/>
            <a:endParaRPr lang="en-GB" sz="900" dirty="0">
              <a:latin typeface="Calibri" panose="020F0502020204030204" pitchFamily="34" charset="0"/>
              <a:cs typeface="Times New Roman" panose="02020603050405020304" pitchFamily="18" charset="0"/>
            </a:endParaRPr>
          </a:p>
          <a:p>
            <a:pPr algn="ctr"/>
            <a:r>
              <a:rPr lang="en-GB" sz="1400" dirty="0">
                <a:latin typeface="Calibri" panose="020F0502020204030204" pitchFamily="34" charset="0"/>
                <a:cs typeface="Times New Roman" panose="02020603050405020304" pitchFamily="18" charset="0"/>
              </a:rPr>
              <a:t>DL: Deep learning</a:t>
            </a:r>
          </a:p>
          <a:p>
            <a:pPr algn="ctr"/>
            <a:r>
              <a:rPr lang="en-GB" sz="1400" dirty="0">
                <a:latin typeface="Calibri" panose="020F0502020204030204" pitchFamily="34" charset="0"/>
                <a:cs typeface="Times New Roman" panose="02020603050405020304" pitchFamily="18" charset="0"/>
              </a:rPr>
              <a:t>ML: Machine learning.</a:t>
            </a:r>
          </a:p>
          <a:p>
            <a:pPr algn="ctr"/>
            <a:endParaRPr lang="en-GB" sz="900" dirty="0">
              <a:latin typeface="Calibri" panose="020F0502020204030204" pitchFamily="34" charset="0"/>
              <a:cs typeface="Times New Roman" panose="02020603050405020304" pitchFamily="18" charset="0"/>
            </a:endParaRPr>
          </a:p>
          <a:p>
            <a:pPr algn="ctr"/>
            <a:r>
              <a:rPr lang="en-GB" sz="1400" dirty="0">
                <a:latin typeface="Calibri" panose="020F0502020204030204" pitchFamily="34" charset="0"/>
                <a:cs typeface="Times New Roman" panose="02020603050405020304" pitchFamily="18" charset="0"/>
              </a:rPr>
              <a:t>Dotted lines indicate trends – </a:t>
            </a:r>
          </a:p>
          <a:p>
            <a:pPr algn="ctr"/>
            <a:r>
              <a:rPr lang="en-GB" sz="1400" dirty="0">
                <a:latin typeface="Calibri" panose="020F0502020204030204" pitchFamily="34" charset="0"/>
                <a:cs typeface="Times New Roman" panose="02020603050405020304" pitchFamily="18" charset="0"/>
              </a:rPr>
              <a:t>linear or exponential. </a:t>
            </a:r>
          </a:p>
          <a:p>
            <a:endParaRPr lang="en-GB" sz="1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377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997BF-9144-45E2-B02B-D08D90F6C7F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B589FBA-5F34-4004-BE1B-A2DD9A819CDF}"/>
              </a:ext>
            </a:extLst>
          </p:cNvPr>
          <p:cNvSpPr>
            <a:spLocks noGrp="1"/>
          </p:cNvSpPr>
          <p:nvPr>
            <p:ph type="subTitle"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91011191-AD77-48C3-907D-A1AD2E511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5E00698-1B45-47D0-BE82-F55951735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139">
            <a:off x="8395919" y="1128235"/>
            <a:ext cx="3066740" cy="4517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03AEE55-CBEE-4FA6-9855-BBA358256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53195">
            <a:off x="428503" y="1881028"/>
            <a:ext cx="4895273" cy="3671455"/>
          </a:xfrm>
          <a:prstGeom prst="rect">
            <a:avLst/>
          </a:prstGeom>
        </p:spPr>
      </p:pic>
      <p:sp>
        <p:nvSpPr>
          <p:cNvPr id="7" name="TextBox 6">
            <a:extLst>
              <a:ext uri="{FF2B5EF4-FFF2-40B4-BE49-F238E27FC236}">
                <a16:creationId xmlns:a16="http://schemas.microsoft.com/office/drawing/2014/main" id="{5ADFF614-820B-49CF-BB25-A4CDD91E30C4}"/>
              </a:ext>
            </a:extLst>
          </p:cNvPr>
          <p:cNvSpPr txBox="1"/>
          <p:nvPr/>
        </p:nvSpPr>
        <p:spPr>
          <a:xfrm>
            <a:off x="2474505" y="314994"/>
            <a:ext cx="7109639" cy="523220"/>
          </a:xfrm>
          <a:prstGeom prst="rect">
            <a:avLst/>
          </a:prstGeom>
          <a:noFill/>
        </p:spPr>
        <p:txBody>
          <a:bodyPr wrap="none" rtlCol="0">
            <a:spAutoFit/>
          </a:bodyPr>
          <a:lstStyle/>
          <a:p>
            <a:r>
              <a:rPr lang="en-GB" sz="2800" dirty="0">
                <a:solidFill>
                  <a:schemeClr val="accent1">
                    <a:lumMod val="50000"/>
                  </a:schemeClr>
                </a:solidFill>
                <a:latin typeface="Lucida Console" panose="020B0609040504020204" pitchFamily="49" charset="0"/>
                <a:cs typeface="Lucida Sans Unicode" panose="020B0602030504020204" pitchFamily="34" charset="0"/>
              </a:rPr>
              <a:t>William Grey Walter and his book</a:t>
            </a:r>
          </a:p>
        </p:txBody>
      </p:sp>
      <p:sp>
        <p:nvSpPr>
          <p:cNvPr id="9" name="Slide Number Placeholder 6">
            <a:extLst>
              <a:ext uri="{FF2B5EF4-FFF2-40B4-BE49-F238E27FC236}">
                <a16:creationId xmlns:a16="http://schemas.microsoft.com/office/drawing/2014/main" id="{B4C9B48D-A009-4EAE-8939-4DBC9FB30922}"/>
              </a:ext>
            </a:extLst>
          </p:cNvPr>
          <p:cNvSpPr>
            <a:spLocks noGrp="1"/>
          </p:cNvSpPr>
          <p:nvPr>
            <p:ph type="sldNum" sz="quarter" idx="12"/>
          </p:nvPr>
        </p:nvSpPr>
        <p:spPr>
          <a:xfrm>
            <a:off x="8610600" y="6356350"/>
            <a:ext cx="2743200" cy="365125"/>
          </a:xfrm>
        </p:spPr>
        <p:txBody>
          <a:bodyPr/>
          <a:lstStyle/>
          <a:p>
            <a:fld id="{D679A6E3-571F-453D-81D3-222C5DC3D1BC}" type="slidenum">
              <a:rPr lang="en-GB" smtClean="0"/>
              <a:t>2</a:t>
            </a:fld>
            <a:endParaRPr lang="en-GB" dirty="0"/>
          </a:p>
        </p:txBody>
      </p:sp>
      <p:sp>
        <p:nvSpPr>
          <p:cNvPr id="10" name="TextBox 9">
            <a:extLst>
              <a:ext uri="{FF2B5EF4-FFF2-40B4-BE49-F238E27FC236}">
                <a16:creationId xmlns:a16="http://schemas.microsoft.com/office/drawing/2014/main" id="{0B805C64-18D8-40E2-9AB9-DEC10C58918C}"/>
              </a:ext>
            </a:extLst>
          </p:cNvPr>
          <p:cNvSpPr txBox="1"/>
          <p:nvPr/>
        </p:nvSpPr>
        <p:spPr>
          <a:xfrm>
            <a:off x="4803469" y="2278599"/>
            <a:ext cx="3338242" cy="1169551"/>
          </a:xfrm>
          <a:prstGeom prst="rect">
            <a:avLst/>
          </a:prstGeom>
          <a:noFill/>
        </p:spPr>
        <p:txBody>
          <a:bodyPr wrap="square" rtlCol="0">
            <a:spAutoFit/>
          </a:bodyPr>
          <a:lstStyle/>
          <a:p>
            <a:r>
              <a:rPr lang="en-GB" sz="2000" dirty="0"/>
              <a:t>“The deeper we seek, the more is our wonder excited”</a:t>
            </a:r>
          </a:p>
          <a:p>
            <a:endParaRPr lang="en-GB" sz="1000" dirty="0"/>
          </a:p>
          <a:p>
            <a:r>
              <a:rPr lang="en-GB" sz="2000" dirty="0"/>
              <a:t>                  (Abdus Salam)</a:t>
            </a:r>
            <a:endParaRPr lang="en-GB" dirty="0"/>
          </a:p>
        </p:txBody>
      </p:sp>
    </p:spTree>
    <p:extLst>
      <p:ext uri="{BB962C8B-B14F-4D97-AF65-F5344CB8AC3E}">
        <p14:creationId xmlns:p14="http://schemas.microsoft.com/office/powerpoint/2010/main" val="3110178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1B2779E8-101E-4668-820B-302884C90780}"/>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20</a:t>
            </a:fld>
            <a:endParaRPr lang="en-GB" dirty="0"/>
          </a:p>
        </p:txBody>
      </p:sp>
      <p:sp>
        <p:nvSpPr>
          <p:cNvPr id="6" name="TextBox 5">
            <a:extLst>
              <a:ext uri="{FF2B5EF4-FFF2-40B4-BE49-F238E27FC236}">
                <a16:creationId xmlns:a16="http://schemas.microsoft.com/office/drawing/2014/main" id="{21255F85-20C8-4D16-932D-483A5DA7FED4}"/>
              </a:ext>
            </a:extLst>
          </p:cNvPr>
          <p:cNvSpPr txBox="1"/>
          <p:nvPr/>
        </p:nvSpPr>
        <p:spPr>
          <a:xfrm>
            <a:off x="204394" y="331585"/>
            <a:ext cx="11870557"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Some recent study results 1. Counts of peaks &amp; powers </a:t>
            </a:r>
          </a:p>
        </p:txBody>
      </p:sp>
      <p:pic>
        <p:nvPicPr>
          <p:cNvPr id="12" name="Picture 11">
            <a:extLst>
              <a:ext uri="{FF2B5EF4-FFF2-40B4-BE49-F238E27FC236}">
                <a16:creationId xmlns:a16="http://schemas.microsoft.com/office/drawing/2014/main" id="{F1406937-8DA2-4428-9CE0-6BDF305AED37}"/>
              </a:ext>
            </a:extLst>
          </p:cNvPr>
          <p:cNvPicPr>
            <a:picLocks noChangeAspect="1"/>
          </p:cNvPicPr>
          <p:nvPr/>
        </p:nvPicPr>
        <p:blipFill>
          <a:blip r:embed="rId3"/>
          <a:stretch>
            <a:fillRect/>
          </a:stretch>
        </p:blipFill>
        <p:spPr>
          <a:xfrm>
            <a:off x="349084" y="934722"/>
            <a:ext cx="5680241" cy="3120564"/>
          </a:xfrm>
          <a:prstGeom prst="rect">
            <a:avLst/>
          </a:prstGeom>
        </p:spPr>
      </p:pic>
      <p:pic>
        <p:nvPicPr>
          <p:cNvPr id="14" name="Picture 13">
            <a:extLst>
              <a:ext uri="{FF2B5EF4-FFF2-40B4-BE49-F238E27FC236}">
                <a16:creationId xmlns:a16="http://schemas.microsoft.com/office/drawing/2014/main" id="{24CBA870-0900-4706-A7C7-357C215A4683}"/>
              </a:ext>
            </a:extLst>
          </p:cNvPr>
          <p:cNvPicPr>
            <a:picLocks noChangeAspect="1"/>
          </p:cNvPicPr>
          <p:nvPr/>
        </p:nvPicPr>
        <p:blipFill>
          <a:blip r:embed="rId4"/>
          <a:stretch>
            <a:fillRect/>
          </a:stretch>
        </p:blipFill>
        <p:spPr>
          <a:xfrm>
            <a:off x="6139673" y="930834"/>
            <a:ext cx="5633227" cy="3120564"/>
          </a:xfrm>
          <a:prstGeom prst="rect">
            <a:avLst/>
          </a:prstGeom>
        </p:spPr>
      </p:pic>
      <p:pic>
        <p:nvPicPr>
          <p:cNvPr id="16" name="Picture 15">
            <a:extLst>
              <a:ext uri="{FF2B5EF4-FFF2-40B4-BE49-F238E27FC236}">
                <a16:creationId xmlns:a16="http://schemas.microsoft.com/office/drawing/2014/main" id="{40ADF160-F6F6-4EAC-BF53-436FDAF918C9}"/>
              </a:ext>
            </a:extLst>
          </p:cNvPr>
          <p:cNvPicPr>
            <a:picLocks noChangeAspect="1"/>
          </p:cNvPicPr>
          <p:nvPr/>
        </p:nvPicPr>
        <p:blipFill>
          <a:blip r:embed="rId5"/>
          <a:stretch>
            <a:fillRect/>
          </a:stretch>
        </p:blipFill>
        <p:spPr>
          <a:xfrm>
            <a:off x="3495312" y="4145762"/>
            <a:ext cx="5201376" cy="2734057"/>
          </a:xfrm>
          <a:prstGeom prst="rect">
            <a:avLst/>
          </a:prstGeom>
        </p:spPr>
      </p:pic>
      <p:sp>
        <p:nvSpPr>
          <p:cNvPr id="19" name="TextBox 18">
            <a:extLst>
              <a:ext uri="{FF2B5EF4-FFF2-40B4-BE49-F238E27FC236}">
                <a16:creationId xmlns:a16="http://schemas.microsoft.com/office/drawing/2014/main" id="{345461AE-7760-47E7-BEF4-ECC310D96AC1}"/>
              </a:ext>
            </a:extLst>
          </p:cNvPr>
          <p:cNvSpPr txBox="1"/>
          <p:nvPr/>
        </p:nvSpPr>
        <p:spPr>
          <a:xfrm>
            <a:off x="8956286" y="4777024"/>
            <a:ext cx="2816614" cy="1200329"/>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Note the predominance of alpha (9-10 Hz) in both Tables of peaks, but not the Table of Maximum powers.</a:t>
            </a:r>
            <a:endParaRPr lang="en-GB" dirty="0"/>
          </a:p>
        </p:txBody>
      </p:sp>
      <p:pic>
        <p:nvPicPr>
          <p:cNvPr id="11" name="Picture 3" descr="E:\Documents\work\ACULECT\UofW\yinyang scalp (paint).jpg">
            <a:extLst>
              <a:ext uri="{FF2B5EF4-FFF2-40B4-BE49-F238E27FC236}">
                <a16:creationId xmlns:a16="http://schemas.microsoft.com/office/drawing/2014/main" id="{FEB2236F-DC0E-4993-AB8E-ABF49E92A6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155586"/>
            <a:ext cx="2079791" cy="2724233"/>
          </a:xfrm>
          <a:prstGeom prst="rect">
            <a:avLst/>
          </a:prstGeom>
          <a:noFill/>
          <a:extLst>
            <a:ext uri="{909E8E84-426E-40DD-AFC4-6F175D3DCCD1}">
              <a14:hiddenFill xmlns:a14="http://schemas.microsoft.com/office/drawing/2010/main">
                <a:solidFill>
                  <a:srgbClr val="FFFFFF"/>
                </a:solidFill>
              </a14:hiddenFill>
            </a:ext>
          </a:extLst>
        </p:spPr>
      </p:pic>
      <p:pic>
        <p:nvPicPr>
          <p:cNvPr id="20" name="Content Placeholder 4">
            <a:extLst>
              <a:ext uri="{FF2B5EF4-FFF2-40B4-BE49-F238E27FC236}">
                <a16:creationId xmlns:a16="http://schemas.microsoft.com/office/drawing/2014/main" id="{AE7ACC06-D027-4445-9F63-42B3E801E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035" y="5001807"/>
            <a:ext cx="941060" cy="1175155"/>
          </a:xfrm>
          <a:prstGeom prst="rect">
            <a:avLst/>
          </a:prstGeom>
        </p:spPr>
      </p:pic>
      <p:pic>
        <p:nvPicPr>
          <p:cNvPr id="21" name="Content Placeholder 4">
            <a:extLst>
              <a:ext uri="{FF2B5EF4-FFF2-40B4-BE49-F238E27FC236}">
                <a16:creationId xmlns:a16="http://schemas.microsoft.com/office/drawing/2014/main" id="{B7320AE0-C608-4322-ACF9-1380B5FBFA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70455" y="5001807"/>
            <a:ext cx="895894" cy="1175155"/>
          </a:xfrm>
          <a:prstGeom prst="rect">
            <a:avLst/>
          </a:prstGeom>
        </p:spPr>
      </p:pic>
      <p:sp>
        <p:nvSpPr>
          <p:cNvPr id="18" name="TextBox 17">
            <a:extLst>
              <a:ext uri="{FF2B5EF4-FFF2-40B4-BE49-F238E27FC236}">
                <a16:creationId xmlns:a16="http://schemas.microsoft.com/office/drawing/2014/main" id="{CDED596B-49EB-4519-B950-5251304C3F22}"/>
              </a:ext>
            </a:extLst>
          </p:cNvPr>
          <p:cNvSpPr txBox="1"/>
          <p:nvPr/>
        </p:nvSpPr>
        <p:spPr>
          <a:xfrm>
            <a:off x="1293134" y="5568954"/>
            <a:ext cx="460382" cy="369332"/>
          </a:xfrm>
          <a:prstGeom prst="rect">
            <a:avLst/>
          </a:prstGeom>
          <a:noFill/>
        </p:spPr>
        <p:txBody>
          <a:bodyPr wrap="none" rtlCol="0">
            <a:spAutoFit/>
          </a:bodyPr>
          <a:lstStyle/>
          <a:p>
            <a:r>
              <a:rPr lang="en-GB" b="1" dirty="0"/>
              <a:t>RH</a:t>
            </a:r>
          </a:p>
        </p:txBody>
      </p:sp>
      <p:sp>
        <p:nvSpPr>
          <p:cNvPr id="23" name="TextBox 22">
            <a:extLst>
              <a:ext uri="{FF2B5EF4-FFF2-40B4-BE49-F238E27FC236}">
                <a16:creationId xmlns:a16="http://schemas.microsoft.com/office/drawing/2014/main" id="{5F74FA09-4F70-47FC-971F-5E01D505E740}"/>
              </a:ext>
            </a:extLst>
          </p:cNvPr>
          <p:cNvSpPr txBox="1"/>
          <p:nvPr/>
        </p:nvSpPr>
        <p:spPr>
          <a:xfrm>
            <a:off x="2027094" y="5568954"/>
            <a:ext cx="428322" cy="369332"/>
          </a:xfrm>
          <a:prstGeom prst="rect">
            <a:avLst/>
          </a:prstGeom>
          <a:noFill/>
        </p:spPr>
        <p:txBody>
          <a:bodyPr wrap="none" rtlCol="0">
            <a:spAutoFit/>
          </a:bodyPr>
          <a:lstStyle/>
          <a:p>
            <a:r>
              <a:rPr lang="en-GB" b="1" dirty="0"/>
              <a:t>LH</a:t>
            </a:r>
          </a:p>
        </p:txBody>
      </p:sp>
    </p:spTree>
    <p:extLst>
      <p:ext uri="{BB962C8B-B14F-4D97-AF65-F5344CB8AC3E}">
        <p14:creationId xmlns:p14="http://schemas.microsoft.com/office/powerpoint/2010/main" val="3168134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5" y="-60036"/>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3E6B251A-5DE1-4CEE-A093-67C0791E7683}"/>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21</a:t>
            </a:fld>
            <a:endParaRPr lang="en-GB" dirty="0"/>
          </a:p>
        </p:txBody>
      </p:sp>
      <p:sp>
        <p:nvSpPr>
          <p:cNvPr id="6" name="TextBox 5">
            <a:extLst>
              <a:ext uri="{FF2B5EF4-FFF2-40B4-BE49-F238E27FC236}">
                <a16:creationId xmlns:a16="http://schemas.microsoft.com/office/drawing/2014/main" id="{C7DF7DFF-7682-475B-8331-38630EBC3B6A}"/>
              </a:ext>
            </a:extLst>
          </p:cNvPr>
          <p:cNvSpPr txBox="1"/>
          <p:nvPr/>
        </p:nvSpPr>
        <p:spPr>
          <a:xfrm>
            <a:off x="268944" y="349934"/>
            <a:ext cx="11654152"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Some recent study results 2. The somatosensory cortex</a:t>
            </a:r>
          </a:p>
        </p:txBody>
      </p:sp>
      <p:pic>
        <p:nvPicPr>
          <p:cNvPr id="10" name="Picture 9">
            <a:extLst>
              <a:ext uri="{FF2B5EF4-FFF2-40B4-BE49-F238E27FC236}">
                <a16:creationId xmlns:a16="http://schemas.microsoft.com/office/drawing/2014/main" id="{C3387F41-B690-430A-A054-823E62BCA0B8}"/>
              </a:ext>
            </a:extLst>
          </p:cNvPr>
          <p:cNvPicPr>
            <a:picLocks noChangeAspect="1"/>
          </p:cNvPicPr>
          <p:nvPr/>
        </p:nvPicPr>
        <p:blipFill>
          <a:blip r:embed="rId3"/>
          <a:stretch>
            <a:fillRect/>
          </a:stretch>
        </p:blipFill>
        <p:spPr>
          <a:xfrm>
            <a:off x="3763989" y="926256"/>
            <a:ext cx="4645702" cy="2518855"/>
          </a:xfrm>
          <a:prstGeom prst="rect">
            <a:avLst/>
          </a:prstGeom>
        </p:spPr>
      </p:pic>
      <p:sp>
        <p:nvSpPr>
          <p:cNvPr id="11" name="TextBox 10">
            <a:extLst>
              <a:ext uri="{FF2B5EF4-FFF2-40B4-BE49-F238E27FC236}">
                <a16:creationId xmlns:a16="http://schemas.microsoft.com/office/drawing/2014/main" id="{1CE66A9B-A51B-419E-B7BE-813A084BD2F6}"/>
              </a:ext>
            </a:extLst>
          </p:cNvPr>
          <p:cNvSpPr txBox="1"/>
          <p:nvPr/>
        </p:nvSpPr>
        <p:spPr>
          <a:xfrm>
            <a:off x="3054264" y="5892581"/>
            <a:ext cx="2816614" cy="369332"/>
          </a:xfrm>
          <a:prstGeom prst="rect">
            <a:avLst/>
          </a:prstGeom>
          <a:noFill/>
        </p:spPr>
        <p:txBody>
          <a:bodyPr wrap="square">
            <a:spAutoFit/>
          </a:bodyPr>
          <a:lstStyle/>
          <a:p>
            <a:pPr algn="ctr"/>
            <a:endParaRPr lang="en-GB" dirty="0"/>
          </a:p>
        </p:txBody>
      </p:sp>
      <p:pic>
        <p:nvPicPr>
          <p:cNvPr id="13" name="Picture 12">
            <a:extLst>
              <a:ext uri="{FF2B5EF4-FFF2-40B4-BE49-F238E27FC236}">
                <a16:creationId xmlns:a16="http://schemas.microsoft.com/office/drawing/2014/main" id="{E0C4BD93-10F2-401F-8CC2-4B246D38641F}"/>
              </a:ext>
            </a:extLst>
          </p:cNvPr>
          <p:cNvPicPr>
            <a:picLocks noChangeAspect="1"/>
          </p:cNvPicPr>
          <p:nvPr/>
        </p:nvPicPr>
        <p:blipFill>
          <a:blip r:embed="rId4"/>
          <a:stretch>
            <a:fillRect/>
          </a:stretch>
        </p:blipFill>
        <p:spPr>
          <a:xfrm>
            <a:off x="188576" y="928167"/>
            <a:ext cx="3344886" cy="1724050"/>
          </a:xfrm>
          <a:prstGeom prst="rect">
            <a:avLst/>
          </a:prstGeom>
        </p:spPr>
      </p:pic>
      <p:pic>
        <p:nvPicPr>
          <p:cNvPr id="14" name="Picture 13">
            <a:extLst>
              <a:ext uri="{FF2B5EF4-FFF2-40B4-BE49-F238E27FC236}">
                <a16:creationId xmlns:a16="http://schemas.microsoft.com/office/drawing/2014/main" id="{A8CB9CDE-A44B-4AFE-9628-0D1786F8E04F}"/>
              </a:ext>
            </a:extLst>
          </p:cNvPr>
          <p:cNvPicPr>
            <a:picLocks noChangeAspect="1"/>
          </p:cNvPicPr>
          <p:nvPr/>
        </p:nvPicPr>
        <p:blipFill>
          <a:blip r:embed="rId5"/>
          <a:stretch>
            <a:fillRect/>
          </a:stretch>
        </p:blipFill>
        <p:spPr>
          <a:xfrm>
            <a:off x="8610600" y="942009"/>
            <a:ext cx="3344887" cy="1727873"/>
          </a:xfrm>
          <a:prstGeom prst="rect">
            <a:avLst/>
          </a:prstGeom>
        </p:spPr>
      </p:pic>
      <p:pic>
        <p:nvPicPr>
          <p:cNvPr id="15" name="Picture 14">
            <a:extLst>
              <a:ext uri="{FF2B5EF4-FFF2-40B4-BE49-F238E27FC236}">
                <a16:creationId xmlns:a16="http://schemas.microsoft.com/office/drawing/2014/main" id="{92A47700-EEBD-44BA-B18D-F0DFC30641D0}"/>
              </a:ext>
            </a:extLst>
          </p:cNvPr>
          <p:cNvPicPr>
            <a:picLocks noChangeAspect="1"/>
          </p:cNvPicPr>
          <p:nvPr/>
        </p:nvPicPr>
        <p:blipFill>
          <a:blip r:embed="rId6"/>
          <a:stretch>
            <a:fillRect/>
          </a:stretch>
        </p:blipFill>
        <p:spPr>
          <a:xfrm>
            <a:off x="188576" y="2785243"/>
            <a:ext cx="3344886" cy="1727873"/>
          </a:xfrm>
          <a:prstGeom prst="rect">
            <a:avLst/>
          </a:prstGeom>
        </p:spPr>
      </p:pic>
      <p:pic>
        <p:nvPicPr>
          <p:cNvPr id="16" name="Picture 15">
            <a:extLst>
              <a:ext uri="{FF2B5EF4-FFF2-40B4-BE49-F238E27FC236}">
                <a16:creationId xmlns:a16="http://schemas.microsoft.com/office/drawing/2014/main" id="{0354F8E9-0CED-4E73-B7CA-D15709534E80}"/>
              </a:ext>
            </a:extLst>
          </p:cNvPr>
          <p:cNvPicPr>
            <a:picLocks noChangeAspect="1"/>
          </p:cNvPicPr>
          <p:nvPr/>
        </p:nvPicPr>
        <p:blipFill>
          <a:blip r:embed="rId7"/>
          <a:stretch>
            <a:fillRect/>
          </a:stretch>
        </p:blipFill>
        <p:spPr>
          <a:xfrm>
            <a:off x="8589818" y="2797330"/>
            <a:ext cx="3344886" cy="1727873"/>
          </a:xfrm>
          <a:prstGeom prst="rect">
            <a:avLst/>
          </a:prstGeom>
        </p:spPr>
      </p:pic>
      <p:sp>
        <p:nvSpPr>
          <p:cNvPr id="17" name="Oval 16">
            <a:extLst>
              <a:ext uri="{FF2B5EF4-FFF2-40B4-BE49-F238E27FC236}">
                <a16:creationId xmlns:a16="http://schemas.microsoft.com/office/drawing/2014/main" id="{49FEEC73-EBE2-4373-B34A-D163BA4AC749}"/>
              </a:ext>
            </a:extLst>
          </p:cNvPr>
          <p:cNvSpPr/>
          <p:nvPr/>
        </p:nvSpPr>
        <p:spPr>
          <a:xfrm>
            <a:off x="5672282" y="2059235"/>
            <a:ext cx="2049318" cy="416109"/>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213F46A-032D-4CE3-950F-39FD7A1CAB99}"/>
              </a:ext>
            </a:extLst>
          </p:cNvPr>
          <p:cNvSpPr/>
          <p:nvPr/>
        </p:nvSpPr>
        <p:spPr>
          <a:xfrm rot="5400000">
            <a:off x="1444801" y="1898765"/>
            <a:ext cx="1257525" cy="249383"/>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F7CA311-C0AB-4506-A85E-56619F3BB809}"/>
              </a:ext>
            </a:extLst>
          </p:cNvPr>
          <p:cNvSpPr/>
          <p:nvPr/>
        </p:nvSpPr>
        <p:spPr>
          <a:xfrm rot="5400000">
            <a:off x="1139893" y="1898763"/>
            <a:ext cx="1257525" cy="249383"/>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2AD8B375-4C09-443B-99C6-82F0FDCAF633}"/>
              </a:ext>
            </a:extLst>
          </p:cNvPr>
          <p:cNvSpPr/>
          <p:nvPr/>
        </p:nvSpPr>
        <p:spPr>
          <a:xfrm rot="5400000">
            <a:off x="1143260" y="3751401"/>
            <a:ext cx="1257525" cy="249383"/>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F4F5338-7C6F-4038-8DAB-F3A8FCE76339}"/>
              </a:ext>
            </a:extLst>
          </p:cNvPr>
          <p:cNvSpPr/>
          <p:nvPr/>
        </p:nvSpPr>
        <p:spPr>
          <a:xfrm rot="5400000">
            <a:off x="1444102" y="3760003"/>
            <a:ext cx="1257525" cy="249383"/>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B14ABCF-793B-4229-83FB-5649A5B7A322}"/>
              </a:ext>
            </a:extLst>
          </p:cNvPr>
          <p:cNvSpPr/>
          <p:nvPr/>
        </p:nvSpPr>
        <p:spPr>
          <a:xfrm rot="5400000">
            <a:off x="9526878" y="1889993"/>
            <a:ext cx="1257525" cy="249383"/>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4C69F62-2B26-44D7-B5D6-AE87B6B86E26}"/>
              </a:ext>
            </a:extLst>
          </p:cNvPr>
          <p:cNvSpPr/>
          <p:nvPr/>
        </p:nvSpPr>
        <p:spPr>
          <a:xfrm rot="5400000">
            <a:off x="9852478" y="1898763"/>
            <a:ext cx="1257525" cy="249383"/>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E05AAA6-7725-49D1-AD59-09AF7327303E}"/>
              </a:ext>
            </a:extLst>
          </p:cNvPr>
          <p:cNvSpPr/>
          <p:nvPr/>
        </p:nvSpPr>
        <p:spPr>
          <a:xfrm rot="5400000">
            <a:off x="9518044" y="3751400"/>
            <a:ext cx="1257525" cy="249383"/>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B244B583-F636-469A-9CB6-65F1CD6C6E53}"/>
              </a:ext>
            </a:extLst>
          </p:cNvPr>
          <p:cNvSpPr/>
          <p:nvPr/>
        </p:nvSpPr>
        <p:spPr>
          <a:xfrm rot="5400000">
            <a:off x="9836903" y="3759662"/>
            <a:ext cx="1257525" cy="249383"/>
          </a:xfrm>
          <a:prstGeom prst="ellipse">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11B060C-D3D3-46CF-9498-13A07CB43F72}"/>
              </a:ext>
            </a:extLst>
          </p:cNvPr>
          <p:cNvSpPr txBox="1"/>
          <p:nvPr/>
        </p:nvSpPr>
        <p:spPr>
          <a:xfrm>
            <a:off x="3602183" y="3540050"/>
            <a:ext cx="4918159" cy="3139321"/>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More </a:t>
            </a:r>
            <a:r>
              <a:rPr lang="en-GB" dirty="0">
                <a:solidFill>
                  <a:srgbClr val="0070C0"/>
                </a:solidFill>
                <a:latin typeface="Calibri" panose="020F0502020204030204" pitchFamily="34" charset="0"/>
                <a:ea typeface="Calibri" panose="020F0502020204030204" pitchFamily="34" charset="0"/>
                <a:cs typeface="Times New Roman" panose="02020603050405020304" pitchFamily="18" charset="0"/>
              </a:rPr>
              <a:t>even</a:t>
            </a:r>
            <a:r>
              <a:rPr lang="en-GB" dirty="0">
                <a:latin typeface="Calibri" panose="020F0502020204030204" pitchFamily="34" charset="0"/>
                <a:ea typeface="Calibri" panose="020F0502020204030204" pitchFamily="34" charset="0"/>
                <a:cs typeface="Times New Roman" panose="02020603050405020304" pitchFamily="18" charset="0"/>
              </a:rPr>
              <a:t> than </a:t>
            </a:r>
            <a:r>
              <a:rPr lang="en-GB"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odd</a:t>
            </a:r>
            <a:r>
              <a:rPr lang="en-GB" dirty="0">
                <a:latin typeface="Calibri" panose="020F0502020204030204" pitchFamily="34" charset="0"/>
                <a:ea typeface="Calibri" panose="020F0502020204030204" pitchFamily="34" charset="0"/>
                <a:cs typeface="Times New Roman" panose="02020603050405020304" pitchFamily="18" charset="0"/>
              </a:rPr>
              <a:t> harmonics of 2.5 Hz occur at C3 and C4 during Sham and 10 Hz TEAS,     </a:t>
            </a:r>
          </a:p>
          <a:p>
            <a:pPr algn="ctr"/>
            <a:r>
              <a:rPr lang="en-GB" dirty="0">
                <a:latin typeface="Calibri" panose="020F0502020204030204" pitchFamily="34" charset="0"/>
                <a:ea typeface="Calibri" panose="020F0502020204030204" pitchFamily="34" charset="0"/>
                <a:cs typeface="Times New Roman" panose="02020603050405020304" pitchFamily="18" charset="0"/>
              </a:rPr>
              <a:t>but this is </a:t>
            </a:r>
            <a:r>
              <a:rPr lang="en-GB" i="1" dirty="0">
                <a:latin typeface="Calibri" panose="020F0502020204030204" pitchFamily="34" charset="0"/>
                <a:ea typeface="Calibri" panose="020F0502020204030204" pitchFamily="34" charset="0"/>
                <a:cs typeface="Times New Roman" panose="02020603050405020304" pitchFamily="18" charset="0"/>
              </a:rPr>
              <a:t>less</a:t>
            </a:r>
            <a:r>
              <a:rPr lang="en-GB" dirty="0">
                <a:latin typeface="Calibri" panose="020F0502020204030204" pitchFamily="34" charset="0"/>
                <a:ea typeface="Calibri" panose="020F0502020204030204" pitchFamily="34" charset="0"/>
                <a:cs typeface="Times New Roman" panose="02020603050405020304" pitchFamily="18" charset="0"/>
              </a:rPr>
              <a:t> clear at 2.5 Hz, </a:t>
            </a:r>
          </a:p>
          <a:p>
            <a:pPr algn="ctr"/>
            <a:r>
              <a:rPr lang="en-GB" dirty="0">
                <a:latin typeface="Calibri" panose="020F0502020204030204" pitchFamily="34" charset="0"/>
                <a:ea typeface="Calibri" panose="020F0502020204030204" pitchFamily="34" charset="0"/>
                <a:cs typeface="Times New Roman" panose="02020603050405020304" pitchFamily="18" charset="0"/>
              </a:rPr>
              <a:t>and the effect collapses at 80 Hz.</a:t>
            </a:r>
          </a:p>
          <a:p>
            <a:pPr algn="ct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latin typeface="Calibri" panose="020F0502020204030204" pitchFamily="34" charset="0"/>
                <a:ea typeface="Calibri" panose="020F0502020204030204" pitchFamily="34" charset="0"/>
                <a:cs typeface="Times New Roman" panose="02020603050405020304" pitchFamily="18" charset="0"/>
              </a:rPr>
              <a:t>Note that the effect does not continue after TEAS.</a:t>
            </a:r>
            <a:endParaRPr lang="en-GB" dirty="0"/>
          </a:p>
          <a:p>
            <a:pPr algn="ct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latin typeface="Calibri" panose="020F0502020204030204" pitchFamily="34" charset="0"/>
                <a:ea typeface="Calibri" panose="020F0502020204030204" pitchFamily="34" charset="0"/>
                <a:cs typeface="Times New Roman" panose="02020603050405020304" pitchFamily="18" charset="0"/>
              </a:rPr>
              <a:t>What does this tell us about FFR vs VC?</a:t>
            </a:r>
          </a:p>
          <a:p>
            <a:pPr algn="ct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b="1" dirty="0">
                <a:latin typeface="Calibri" panose="020F0502020204030204" pitchFamily="34" charset="0"/>
                <a:ea typeface="Calibri" panose="020F0502020204030204" pitchFamily="34" charset="0"/>
                <a:cs typeface="Times New Roman" panose="02020603050405020304" pitchFamily="18" charset="0"/>
              </a:rPr>
              <a:t>FFR 1, VC 1</a:t>
            </a:r>
          </a:p>
          <a:p>
            <a:pPr algn="ctr"/>
            <a:r>
              <a:rPr lang="en-GB" dirty="0">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cxnSp>
        <p:nvCxnSpPr>
          <p:cNvPr id="8" name="Straight Arrow Connector 7">
            <a:extLst>
              <a:ext uri="{FF2B5EF4-FFF2-40B4-BE49-F238E27FC236}">
                <a16:creationId xmlns:a16="http://schemas.microsoft.com/office/drawing/2014/main" id="{D8F78F8C-F156-4D62-9478-B2DA62BF1FCE}"/>
              </a:ext>
            </a:extLst>
          </p:cNvPr>
          <p:cNvCxnSpPr>
            <a:cxnSpLocks/>
          </p:cNvCxnSpPr>
          <p:nvPr/>
        </p:nvCxnSpPr>
        <p:spPr>
          <a:xfrm flipV="1">
            <a:off x="4558324" y="2328026"/>
            <a:ext cx="1263689" cy="1333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0BFD2C-1EEA-4511-A57C-0027AE44772F}"/>
              </a:ext>
            </a:extLst>
          </p:cNvPr>
          <p:cNvCxnSpPr>
            <a:cxnSpLocks/>
          </p:cNvCxnSpPr>
          <p:nvPr/>
        </p:nvCxnSpPr>
        <p:spPr>
          <a:xfrm flipV="1">
            <a:off x="4559516" y="2342841"/>
            <a:ext cx="2977616" cy="1318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2C39443-45E6-4D4A-B133-8D241CD95FCE}"/>
              </a:ext>
            </a:extLst>
          </p:cNvPr>
          <p:cNvCxnSpPr>
            <a:cxnSpLocks/>
          </p:cNvCxnSpPr>
          <p:nvPr/>
        </p:nvCxnSpPr>
        <p:spPr>
          <a:xfrm flipV="1">
            <a:off x="5523183" y="2342841"/>
            <a:ext cx="1142865" cy="1283797"/>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1559676-DD63-4626-B28D-CAB479A46A75}"/>
              </a:ext>
            </a:extLst>
          </p:cNvPr>
          <p:cNvCxnSpPr>
            <a:cxnSpLocks/>
          </p:cNvCxnSpPr>
          <p:nvPr/>
        </p:nvCxnSpPr>
        <p:spPr>
          <a:xfrm flipV="1">
            <a:off x="5523183" y="1735466"/>
            <a:ext cx="4677346" cy="188903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824DB23-7613-4B8D-84B3-6CAFF5363234}"/>
              </a:ext>
            </a:extLst>
          </p:cNvPr>
          <p:cNvCxnSpPr>
            <a:cxnSpLocks/>
          </p:cNvCxnSpPr>
          <p:nvPr/>
        </p:nvCxnSpPr>
        <p:spPr>
          <a:xfrm flipV="1">
            <a:off x="4559744" y="1909612"/>
            <a:ext cx="5640785" cy="1751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4B60C1C-8DFA-460F-AABA-BB1B15295058}"/>
              </a:ext>
            </a:extLst>
          </p:cNvPr>
          <p:cNvCxnSpPr>
            <a:cxnSpLocks/>
          </p:cNvCxnSpPr>
          <p:nvPr/>
        </p:nvCxnSpPr>
        <p:spPr>
          <a:xfrm flipH="1" flipV="1">
            <a:off x="1768656" y="1672973"/>
            <a:ext cx="2789668" cy="1976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03ABE20-7B68-4FBF-BD8F-61F83E3BFC6B}"/>
              </a:ext>
            </a:extLst>
          </p:cNvPr>
          <p:cNvCxnSpPr>
            <a:cxnSpLocks/>
          </p:cNvCxnSpPr>
          <p:nvPr/>
        </p:nvCxnSpPr>
        <p:spPr>
          <a:xfrm flipH="1" flipV="1">
            <a:off x="1737742" y="3498213"/>
            <a:ext cx="2820582" cy="160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607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7B1D4167-5C9C-42EA-9F16-738CEF3AE5DF}"/>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22</a:t>
            </a:fld>
            <a:endParaRPr lang="en-GB" dirty="0"/>
          </a:p>
        </p:txBody>
      </p:sp>
      <p:pic>
        <p:nvPicPr>
          <p:cNvPr id="6" name="Picture 3" descr="E:\Documents\work\ACULECT\UofW\yinyang scalp (paint).jpg">
            <a:extLst>
              <a:ext uri="{FF2B5EF4-FFF2-40B4-BE49-F238E27FC236}">
                <a16:creationId xmlns:a16="http://schemas.microsoft.com/office/drawing/2014/main" id="{7A47ECB0-C463-402E-9176-5426C7CD5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356" y="1190030"/>
            <a:ext cx="3281574" cy="42984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16B4CDB-45D5-436D-B655-6CB7D2325617}"/>
              </a:ext>
            </a:extLst>
          </p:cNvPr>
          <p:cNvSpPr/>
          <p:nvPr/>
        </p:nvSpPr>
        <p:spPr>
          <a:xfrm>
            <a:off x="4581235" y="1825624"/>
            <a:ext cx="3035047" cy="122237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59D9BCE-D867-414C-A505-8D664D44D9F2}"/>
              </a:ext>
            </a:extLst>
          </p:cNvPr>
          <p:cNvSpPr/>
          <p:nvPr/>
        </p:nvSpPr>
        <p:spPr>
          <a:xfrm>
            <a:off x="4672743" y="3810002"/>
            <a:ext cx="2844800" cy="122237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705F81D8-E777-4403-BC11-D90B3D8A3650}"/>
              </a:ext>
            </a:extLst>
          </p:cNvPr>
          <p:cNvSpPr txBox="1"/>
          <p:nvPr/>
        </p:nvSpPr>
        <p:spPr>
          <a:xfrm>
            <a:off x="1350969" y="349934"/>
            <a:ext cx="9490098"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EEG regions 1. Anterior (A) &amp; posterior (P)</a:t>
            </a:r>
          </a:p>
        </p:txBody>
      </p:sp>
      <p:sp>
        <p:nvSpPr>
          <p:cNvPr id="14" name="TextBox 13">
            <a:extLst>
              <a:ext uri="{FF2B5EF4-FFF2-40B4-BE49-F238E27FC236}">
                <a16:creationId xmlns:a16="http://schemas.microsoft.com/office/drawing/2014/main" id="{778177E3-1BC2-4353-991E-37B8620918C3}"/>
              </a:ext>
            </a:extLst>
          </p:cNvPr>
          <p:cNvSpPr txBox="1"/>
          <p:nvPr/>
        </p:nvSpPr>
        <p:spPr>
          <a:xfrm>
            <a:off x="5452946" y="2055813"/>
            <a:ext cx="431528" cy="584775"/>
          </a:xfrm>
          <a:prstGeom prst="rect">
            <a:avLst/>
          </a:prstGeom>
          <a:noFill/>
        </p:spPr>
        <p:txBody>
          <a:bodyPr wrap="none" rtlCol="0">
            <a:spAutoFit/>
          </a:bodyPr>
          <a:lstStyle/>
          <a:p>
            <a:r>
              <a:rPr lang="en-GB" sz="3200" b="1" dirty="0">
                <a:latin typeface="Lucida Console" panose="020B0609040504020204" pitchFamily="49" charset="0"/>
              </a:rPr>
              <a:t>A</a:t>
            </a:r>
          </a:p>
        </p:txBody>
      </p:sp>
      <p:sp>
        <p:nvSpPr>
          <p:cNvPr id="16" name="TextBox 15">
            <a:extLst>
              <a:ext uri="{FF2B5EF4-FFF2-40B4-BE49-F238E27FC236}">
                <a16:creationId xmlns:a16="http://schemas.microsoft.com/office/drawing/2014/main" id="{4EA013E0-3152-41AC-AA88-2081BEC384A2}"/>
              </a:ext>
            </a:extLst>
          </p:cNvPr>
          <p:cNvSpPr txBox="1"/>
          <p:nvPr/>
        </p:nvSpPr>
        <p:spPr>
          <a:xfrm>
            <a:off x="6225169" y="3836414"/>
            <a:ext cx="376352" cy="584775"/>
          </a:xfrm>
          <a:prstGeom prst="rect">
            <a:avLst/>
          </a:prstGeom>
          <a:noFill/>
        </p:spPr>
        <p:txBody>
          <a:bodyPr wrap="square">
            <a:spAutoFit/>
          </a:bodyPr>
          <a:lstStyle/>
          <a:p>
            <a:r>
              <a:rPr lang="en-GB" sz="3200" b="1" dirty="0">
                <a:latin typeface="Lucida Console" panose="020B0609040504020204" pitchFamily="49" charset="0"/>
              </a:rPr>
              <a:t>P</a:t>
            </a:r>
          </a:p>
        </p:txBody>
      </p:sp>
      <p:pic>
        <p:nvPicPr>
          <p:cNvPr id="18" name="Picture 17">
            <a:extLst>
              <a:ext uri="{FF2B5EF4-FFF2-40B4-BE49-F238E27FC236}">
                <a16:creationId xmlns:a16="http://schemas.microsoft.com/office/drawing/2014/main" id="{DB932E01-6971-45E5-90A3-250C42B157E1}"/>
              </a:ext>
            </a:extLst>
          </p:cNvPr>
          <p:cNvPicPr>
            <a:picLocks noChangeAspect="1"/>
          </p:cNvPicPr>
          <p:nvPr/>
        </p:nvPicPr>
        <p:blipFill>
          <a:blip r:embed="rId4"/>
          <a:stretch>
            <a:fillRect/>
          </a:stretch>
        </p:blipFill>
        <p:spPr>
          <a:xfrm>
            <a:off x="440121" y="5465459"/>
            <a:ext cx="5087060" cy="828791"/>
          </a:xfrm>
          <a:prstGeom prst="rect">
            <a:avLst/>
          </a:prstGeom>
        </p:spPr>
      </p:pic>
      <p:pic>
        <p:nvPicPr>
          <p:cNvPr id="20" name="Picture 19">
            <a:extLst>
              <a:ext uri="{FF2B5EF4-FFF2-40B4-BE49-F238E27FC236}">
                <a16:creationId xmlns:a16="http://schemas.microsoft.com/office/drawing/2014/main" id="{F2EC8466-4713-4621-AE0E-4E2A6576812A}"/>
              </a:ext>
            </a:extLst>
          </p:cNvPr>
          <p:cNvPicPr>
            <a:picLocks noChangeAspect="1"/>
          </p:cNvPicPr>
          <p:nvPr/>
        </p:nvPicPr>
        <p:blipFill>
          <a:blip r:embed="rId5"/>
          <a:stretch>
            <a:fillRect/>
          </a:stretch>
        </p:blipFill>
        <p:spPr>
          <a:xfrm>
            <a:off x="6601521" y="5483367"/>
            <a:ext cx="5058481" cy="800212"/>
          </a:xfrm>
          <a:prstGeom prst="rect">
            <a:avLst/>
          </a:prstGeom>
        </p:spPr>
      </p:pic>
      <p:sp>
        <p:nvSpPr>
          <p:cNvPr id="15" name="TextBox 14">
            <a:extLst>
              <a:ext uri="{FF2B5EF4-FFF2-40B4-BE49-F238E27FC236}">
                <a16:creationId xmlns:a16="http://schemas.microsoft.com/office/drawing/2014/main" id="{06A718CE-0731-4AE4-8D05-C8302F34091A}"/>
              </a:ext>
            </a:extLst>
          </p:cNvPr>
          <p:cNvSpPr txBox="1"/>
          <p:nvPr/>
        </p:nvSpPr>
        <p:spPr>
          <a:xfrm>
            <a:off x="5590423" y="5450984"/>
            <a:ext cx="947855" cy="923330"/>
          </a:xfrm>
          <a:prstGeom prst="rect">
            <a:avLst/>
          </a:prstGeom>
          <a:noFill/>
        </p:spPr>
        <p:txBody>
          <a:bodyPr wrap="square">
            <a:spAutoFit/>
          </a:bodyPr>
          <a:lstStyle/>
          <a:p>
            <a:pPr algn="ctr"/>
            <a:r>
              <a:rPr lang="en-GB" i="1" dirty="0">
                <a:latin typeface="Calibri" panose="020F0502020204030204" pitchFamily="34" charset="0"/>
                <a:ea typeface="Calibri" panose="020F0502020204030204" pitchFamily="34" charset="0"/>
                <a:cs typeface="Times New Roman" panose="02020603050405020304" pitchFamily="18" charset="0"/>
              </a:rPr>
              <a:t>N</a:t>
            </a:r>
            <a:r>
              <a:rPr lang="en-GB" dirty="0">
                <a:latin typeface="Calibri" panose="020F0502020204030204" pitchFamily="34" charset="0"/>
                <a:ea typeface="Calibri" panose="020F0502020204030204" pitchFamily="34" charset="0"/>
                <a:cs typeface="Times New Roman" panose="02020603050405020304" pitchFamily="18" charset="0"/>
              </a:rPr>
              <a:t> peaks</a:t>
            </a:r>
          </a:p>
          <a:p>
            <a:pPr algn="ctr"/>
            <a:r>
              <a:rPr lang="en-GB" dirty="0">
                <a:latin typeface="Calibri" panose="020F0502020204030204" pitchFamily="34" charset="0"/>
                <a:ea typeface="Calibri" panose="020F0502020204030204" pitchFamily="34" charset="0"/>
                <a:cs typeface="Times New Roman" panose="02020603050405020304" pitchFamily="18" charset="0"/>
              </a:rPr>
              <a:t>During</a:t>
            </a:r>
          </a:p>
          <a:p>
            <a:pPr algn="ctr"/>
            <a:r>
              <a:rPr lang="en-GB" dirty="0">
                <a:latin typeface="Calibri" panose="020F0502020204030204" pitchFamily="34" charset="0"/>
                <a:ea typeface="Calibri" panose="020F0502020204030204" pitchFamily="34" charset="0"/>
                <a:cs typeface="Times New Roman" panose="02020603050405020304" pitchFamily="18" charset="0"/>
              </a:rPr>
              <a:t>TEAS</a:t>
            </a:r>
          </a:p>
        </p:txBody>
      </p:sp>
    </p:spTree>
    <p:extLst>
      <p:ext uri="{BB962C8B-B14F-4D97-AF65-F5344CB8AC3E}">
        <p14:creationId xmlns:p14="http://schemas.microsoft.com/office/powerpoint/2010/main" val="2495897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7B1D4167-5C9C-42EA-9F16-738CEF3AE5DF}"/>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23</a:t>
            </a:fld>
            <a:endParaRPr lang="en-GB" dirty="0"/>
          </a:p>
        </p:txBody>
      </p:sp>
      <p:pic>
        <p:nvPicPr>
          <p:cNvPr id="6" name="Picture 3" descr="E:\Documents\work\ACULECT\UofW\yinyang scalp (paint).jpg">
            <a:extLst>
              <a:ext uri="{FF2B5EF4-FFF2-40B4-BE49-F238E27FC236}">
                <a16:creationId xmlns:a16="http://schemas.microsoft.com/office/drawing/2014/main" id="{7A47ECB0-C463-402E-9176-5426C7CD5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356" y="1190030"/>
            <a:ext cx="3281574" cy="42984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7521B6EE-522A-4E2E-A10B-2053E9FAB555}"/>
              </a:ext>
            </a:extLst>
          </p:cNvPr>
          <p:cNvSpPr/>
          <p:nvPr/>
        </p:nvSpPr>
        <p:spPr>
          <a:xfrm rot="5400000">
            <a:off x="3096489" y="2674777"/>
            <a:ext cx="4298400" cy="1328912"/>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67EE11D-4821-474F-81E8-A6EE1B9A89C7}"/>
              </a:ext>
            </a:extLst>
          </p:cNvPr>
          <p:cNvSpPr/>
          <p:nvPr/>
        </p:nvSpPr>
        <p:spPr>
          <a:xfrm rot="5400000">
            <a:off x="4781944" y="2674774"/>
            <a:ext cx="4298400" cy="1328912"/>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191070E-9840-47F3-825E-0920494BF706}"/>
              </a:ext>
            </a:extLst>
          </p:cNvPr>
          <p:cNvSpPr txBox="1"/>
          <p:nvPr/>
        </p:nvSpPr>
        <p:spPr>
          <a:xfrm>
            <a:off x="2216591" y="349934"/>
            <a:ext cx="7758855"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EEG regions 2. Left (L) &amp; right (R)</a:t>
            </a:r>
          </a:p>
        </p:txBody>
      </p:sp>
      <p:sp>
        <p:nvSpPr>
          <p:cNvPr id="16" name="TextBox 15">
            <a:extLst>
              <a:ext uri="{FF2B5EF4-FFF2-40B4-BE49-F238E27FC236}">
                <a16:creationId xmlns:a16="http://schemas.microsoft.com/office/drawing/2014/main" id="{C189D1FD-C339-468A-A7D1-EF453489AEFE}"/>
              </a:ext>
            </a:extLst>
          </p:cNvPr>
          <p:cNvSpPr txBox="1"/>
          <p:nvPr/>
        </p:nvSpPr>
        <p:spPr>
          <a:xfrm>
            <a:off x="5052136" y="1353850"/>
            <a:ext cx="376352" cy="584775"/>
          </a:xfrm>
          <a:prstGeom prst="rect">
            <a:avLst/>
          </a:prstGeom>
          <a:noFill/>
        </p:spPr>
        <p:txBody>
          <a:bodyPr wrap="square">
            <a:spAutoFit/>
          </a:bodyPr>
          <a:lstStyle/>
          <a:p>
            <a:r>
              <a:rPr lang="en-GB" sz="3200" b="1" dirty="0">
                <a:latin typeface="Lucida Console" panose="020B0609040504020204" pitchFamily="49" charset="0"/>
              </a:rPr>
              <a:t>L</a:t>
            </a:r>
          </a:p>
        </p:txBody>
      </p:sp>
      <p:sp>
        <p:nvSpPr>
          <p:cNvPr id="17" name="TextBox 16">
            <a:extLst>
              <a:ext uri="{FF2B5EF4-FFF2-40B4-BE49-F238E27FC236}">
                <a16:creationId xmlns:a16="http://schemas.microsoft.com/office/drawing/2014/main" id="{5EED7119-BE46-4D5C-8213-AF05CAB82C29}"/>
              </a:ext>
            </a:extLst>
          </p:cNvPr>
          <p:cNvSpPr txBox="1"/>
          <p:nvPr/>
        </p:nvSpPr>
        <p:spPr>
          <a:xfrm>
            <a:off x="6742968" y="1398300"/>
            <a:ext cx="376352" cy="584775"/>
          </a:xfrm>
          <a:prstGeom prst="rect">
            <a:avLst/>
          </a:prstGeom>
          <a:noFill/>
        </p:spPr>
        <p:txBody>
          <a:bodyPr wrap="square">
            <a:spAutoFit/>
          </a:bodyPr>
          <a:lstStyle/>
          <a:p>
            <a:r>
              <a:rPr lang="en-GB" sz="3200" b="1" dirty="0">
                <a:latin typeface="Lucida Console" panose="020B0609040504020204" pitchFamily="49" charset="0"/>
              </a:rPr>
              <a:t>R</a:t>
            </a:r>
          </a:p>
        </p:txBody>
      </p:sp>
      <p:pic>
        <p:nvPicPr>
          <p:cNvPr id="19" name="Picture 18">
            <a:extLst>
              <a:ext uri="{FF2B5EF4-FFF2-40B4-BE49-F238E27FC236}">
                <a16:creationId xmlns:a16="http://schemas.microsoft.com/office/drawing/2014/main" id="{0A218138-FBDB-46D3-BFE5-79D9F824FC03}"/>
              </a:ext>
            </a:extLst>
          </p:cNvPr>
          <p:cNvPicPr>
            <a:picLocks noChangeAspect="1"/>
          </p:cNvPicPr>
          <p:nvPr/>
        </p:nvPicPr>
        <p:blipFill>
          <a:blip r:embed="rId4"/>
          <a:stretch>
            <a:fillRect/>
          </a:stretch>
        </p:blipFill>
        <p:spPr>
          <a:xfrm>
            <a:off x="454884" y="5504150"/>
            <a:ext cx="5058481" cy="828791"/>
          </a:xfrm>
          <a:prstGeom prst="rect">
            <a:avLst/>
          </a:prstGeom>
        </p:spPr>
      </p:pic>
      <p:pic>
        <p:nvPicPr>
          <p:cNvPr id="21" name="Picture 20">
            <a:extLst>
              <a:ext uri="{FF2B5EF4-FFF2-40B4-BE49-F238E27FC236}">
                <a16:creationId xmlns:a16="http://schemas.microsoft.com/office/drawing/2014/main" id="{29C2EE2E-3D03-4ADC-9E2A-20C487DE0B41}"/>
              </a:ext>
            </a:extLst>
          </p:cNvPr>
          <p:cNvPicPr>
            <a:picLocks noChangeAspect="1"/>
          </p:cNvPicPr>
          <p:nvPr/>
        </p:nvPicPr>
        <p:blipFill>
          <a:blip r:embed="rId5"/>
          <a:stretch>
            <a:fillRect/>
          </a:stretch>
        </p:blipFill>
        <p:spPr>
          <a:xfrm>
            <a:off x="6635889" y="5502734"/>
            <a:ext cx="5058481" cy="800212"/>
          </a:xfrm>
          <a:prstGeom prst="rect">
            <a:avLst/>
          </a:prstGeom>
        </p:spPr>
      </p:pic>
      <p:sp>
        <p:nvSpPr>
          <p:cNvPr id="14" name="TextBox 13">
            <a:extLst>
              <a:ext uri="{FF2B5EF4-FFF2-40B4-BE49-F238E27FC236}">
                <a16:creationId xmlns:a16="http://schemas.microsoft.com/office/drawing/2014/main" id="{67023838-6C48-446E-9D91-A0B6BC2C5915}"/>
              </a:ext>
            </a:extLst>
          </p:cNvPr>
          <p:cNvSpPr txBox="1"/>
          <p:nvPr/>
        </p:nvSpPr>
        <p:spPr>
          <a:xfrm>
            <a:off x="5590423" y="5450984"/>
            <a:ext cx="947855" cy="923330"/>
          </a:xfrm>
          <a:prstGeom prst="rect">
            <a:avLst/>
          </a:prstGeom>
          <a:noFill/>
        </p:spPr>
        <p:txBody>
          <a:bodyPr wrap="square">
            <a:spAutoFit/>
          </a:bodyPr>
          <a:lstStyle/>
          <a:p>
            <a:pPr algn="ctr"/>
            <a:r>
              <a:rPr lang="en-GB" i="1" dirty="0">
                <a:latin typeface="Calibri" panose="020F0502020204030204" pitchFamily="34" charset="0"/>
                <a:ea typeface="Calibri" panose="020F0502020204030204" pitchFamily="34" charset="0"/>
                <a:cs typeface="Times New Roman" panose="02020603050405020304" pitchFamily="18" charset="0"/>
              </a:rPr>
              <a:t>N</a:t>
            </a:r>
            <a:r>
              <a:rPr lang="en-GB" dirty="0">
                <a:latin typeface="Calibri" panose="020F0502020204030204" pitchFamily="34" charset="0"/>
                <a:ea typeface="Calibri" panose="020F0502020204030204" pitchFamily="34" charset="0"/>
                <a:cs typeface="Times New Roman" panose="02020603050405020304" pitchFamily="18" charset="0"/>
              </a:rPr>
              <a:t> peaks</a:t>
            </a:r>
          </a:p>
          <a:p>
            <a:pPr algn="ctr"/>
            <a:r>
              <a:rPr lang="en-GB" dirty="0">
                <a:latin typeface="Calibri" panose="020F0502020204030204" pitchFamily="34" charset="0"/>
                <a:ea typeface="Calibri" panose="020F0502020204030204" pitchFamily="34" charset="0"/>
                <a:cs typeface="Times New Roman" panose="02020603050405020304" pitchFamily="18" charset="0"/>
              </a:rPr>
              <a:t>During</a:t>
            </a:r>
          </a:p>
          <a:p>
            <a:pPr algn="ctr"/>
            <a:r>
              <a:rPr lang="en-GB" dirty="0">
                <a:latin typeface="Calibri" panose="020F0502020204030204" pitchFamily="34" charset="0"/>
                <a:ea typeface="Calibri" panose="020F0502020204030204" pitchFamily="34" charset="0"/>
                <a:cs typeface="Times New Roman" panose="02020603050405020304" pitchFamily="18" charset="0"/>
              </a:rPr>
              <a:t>TEAS</a:t>
            </a:r>
          </a:p>
        </p:txBody>
      </p:sp>
    </p:spTree>
    <p:extLst>
      <p:ext uri="{BB962C8B-B14F-4D97-AF65-F5344CB8AC3E}">
        <p14:creationId xmlns:p14="http://schemas.microsoft.com/office/powerpoint/2010/main" val="2976329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151"/>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7B1D4167-5C9C-42EA-9F16-738CEF3AE5DF}"/>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24</a:t>
            </a:fld>
            <a:endParaRPr lang="en-GB" dirty="0"/>
          </a:p>
        </p:txBody>
      </p:sp>
      <p:pic>
        <p:nvPicPr>
          <p:cNvPr id="6" name="Picture 3" descr="E:\Documents\work\ACULECT\UofW\yinyang scalp (paint).jpg">
            <a:extLst>
              <a:ext uri="{FF2B5EF4-FFF2-40B4-BE49-F238E27FC236}">
                <a16:creationId xmlns:a16="http://schemas.microsoft.com/office/drawing/2014/main" id="{7A47ECB0-C463-402E-9176-5426C7CD5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356" y="1190030"/>
            <a:ext cx="3281574" cy="42984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BCB949D9-587F-4E55-B4CD-7502F44A0EE8}"/>
              </a:ext>
            </a:extLst>
          </p:cNvPr>
          <p:cNvSpPr/>
          <p:nvPr/>
        </p:nvSpPr>
        <p:spPr>
          <a:xfrm rot="5400000">
            <a:off x="4658010" y="2319164"/>
            <a:ext cx="2766082" cy="2341757"/>
          </a:xfrm>
          <a:prstGeom prst="ellipse">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F044566-9277-4936-B816-AF602873DC38}"/>
              </a:ext>
            </a:extLst>
          </p:cNvPr>
          <p:cNvSpPr/>
          <p:nvPr/>
        </p:nvSpPr>
        <p:spPr>
          <a:xfrm rot="5400000">
            <a:off x="4349647" y="1795395"/>
            <a:ext cx="3516932" cy="3307517"/>
          </a:xfrm>
          <a:prstGeom prst="ellipse">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C243584-A9EE-4555-9165-C01D03D9F90C}"/>
              </a:ext>
            </a:extLst>
          </p:cNvPr>
          <p:cNvSpPr txBox="1"/>
          <p:nvPr/>
        </p:nvSpPr>
        <p:spPr>
          <a:xfrm>
            <a:off x="1675578" y="349934"/>
            <a:ext cx="8840883"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EEG regions 3. Central (C) and outer (O)</a:t>
            </a:r>
          </a:p>
        </p:txBody>
      </p:sp>
      <p:sp>
        <p:nvSpPr>
          <p:cNvPr id="14" name="TextBox 13">
            <a:extLst>
              <a:ext uri="{FF2B5EF4-FFF2-40B4-BE49-F238E27FC236}">
                <a16:creationId xmlns:a16="http://schemas.microsoft.com/office/drawing/2014/main" id="{AB12F88B-443F-4F5F-86ED-061978C63C44}"/>
              </a:ext>
            </a:extLst>
          </p:cNvPr>
          <p:cNvSpPr txBox="1"/>
          <p:nvPr/>
        </p:nvSpPr>
        <p:spPr>
          <a:xfrm>
            <a:off x="5841149" y="2585787"/>
            <a:ext cx="376352" cy="584775"/>
          </a:xfrm>
          <a:prstGeom prst="rect">
            <a:avLst/>
          </a:prstGeom>
          <a:noFill/>
        </p:spPr>
        <p:txBody>
          <a:bodyPr wrap="square">
            <a:spAutoFit/>
          </a:bodyPr>
          <a:lstStyle/>
          <a:p>
            <a:r>
              <a:rPr lang="en-GB" sz="3200" b="1" dirty="0">
                <a:latin typeface="Lucida Console" panose="020B0609040504020204" pitchFamily="49" charset="0"/>
              </a:rPr>
              <a:t>C</a:t>
            </a:r>
          </a:p>
        </p:txBody>
      </p:sp>
      <p:sp>
        <p:nvSpPr>
          <p:cNvPr id="15" name="TextBox 14">
            <a:extLst>
              <a:ext uri="{FF2B5EF4-FFF2-40B4-BE49-F238E27FC236}">
                <a16:creationId xmlns:a16="http://schemas.microsoft.com/office/drawing/2014/main" id="{54848AED-DEDC-4491-93FB-B6467EEBED54}"/>
              </a:ext>
            </a:extLst>
          </p:cNvPr>
          <p:cNvSpPr txBox="1"/>
          <p:nvPr/>
        </p:nvSpPr>
        <p:spPr>
          <a:xfrm>
            <a:off x="7138528" y="3708906"/>
            <a:ext cx="376352" cy="584775"/>
          </a:xfrm>
          <a:prstGeom prst="rect">
            <a:avLst/>
          </a:prstGeom>
          <a:noFill/>
        </p:spPr>
        <p:txBody>
          <a:bodyPr wrap="square">
            <a:spAutoFit/>
          </a:bodyPr>
          <a:lstStyle/>
          <a:p>
            <a:r>
              <a:rPr lang="en-GB" sz="3200" b="1" dirty="0">
                <a:latin typeface="Lucida Console" panose="020B0609040504020204" pitchFamily="49" charset="0"/>
              </a:rPr>
              <a:t>O</a:t>
            </a:r>
          </a:p>
        </p:txBody>
      </p:sp>
      <p:pic>
        <p:nvPicPr>
          <p:cNvPr id="17" name="Picture 16">
            <a:extLst>
              <a:ext uri="{FF2B5EF4-FFF2-40B4-BE49-F238E27FC236}">
                <a16:creationId xmlns:a16="http://schemas.microsoft.com/office/drawing/2014/main" id="{DD231357-0337-4E37-BD80-A80817CEDC53}"/>
              </a:ext>
            </a:extLst>
          </p:cNvPr>
          <p:cNvPicPr>
            <a:picLocks noChangeAspect="1"/>
          </p:cNvPicPr>
          <p:nvPr/>
        </p:nvPicPr>
        <p:blipFill>
          <a:blip r:embed="rId4"/>
          <a:stretch>
            <a:fillRect/>
          </a:stretch>
        </p:blipFill>
        <p:spPr>
          <a:xfrm>
            <a:off x="414262" y="5478904"/>
            <a:ext cx="5048955" cy="809738"/>
          </a:xfrm>
          <a:prstGeom prst="rect">
            <a:avLst/>
          </a:prstGeom>
        </p:spPr>
      </p:pic>
      <p:pic>
        <p:nvPicPr>
          <p:cNvPr id="19" name="Picture 18">
            <a:extLst>
              <a:ext uri="{FF2B5EF4-FFF2-40B4-BE49-F238E27FC236}">
                <a16:creationId xmlns:a16="http://schemas.microsoft.com/office/drawing/2014/main" id="{184CE0E1-9129-419C-8753-21DAA2C16C24}"/>
              </a:ext>
            </a:extLst>
          </p:cNvPr>
          <p:cNvPicPr>
            <a:picLocks noChangeAspect="1"/>
          </p:cNvPicPr>
          <p:nvPr/>
        </p:nvPicPr>
        <p:blipFill>
          <a:blip r:embed="rId5"/>
          <a:stretch>
            <a:fillRect/>
          </a:stretch>
        </p:blipFill>
        <p:spPr>
          <a:xfrm>
            <a:off x="6496269" y="5423065"/>
            <a:ext cx="5048955" cy="819264"/>
          </a:xfrm>
          <a:prstGeom prst="rect">
            <a:avLst/>
          </a:prstGeom>
        </p:spPr>
      </p:pic>
      <p:sp>
        <p:nvSpPr>
          <p:cNvPr id="16" name="TextBox 15">
            <a:extLst>
              <a:ext uri="{FF2B5EF4-FFF2-40B4-BE49-F238E27FC236}">
                <a16:creationId xmlns:a16="http://schemas.microsoft.com/office/drawing/2014/main" id="{90911F0B-834C-463D-B19F-0E43F3E708C4}"/>
              </a:ext>
            </a:extLst>
          </p:cNvPr>
          <p:cNvSpPr txBox="1"/>
          <p:nvPr/>
        </p:nvSpPr>
        <p:spPr>
          <a:xfrm>
            <a:off x="-1" y="2044662"/>
            <a:ext cx="4203737" cy="1754326"/>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During </a:t>
            </a:r>
            <a:r>
              <a:rPr lang="en-GB" dirty="0">
                <a:latin typeface="Calibri" panose="020F0502020204030204" pitchFamily="34" charset="0"/>
                <a:cs typeface="Times New Roman" panose="02020603050405020304" pitchFamily="18" charset="0"/>
              </a:rPr>
              <a:t>2.5 Hz </a:t>
            </a:r>
            <a:r>
              <a:rPr lang="en-GB" dirty="0">
                <a:latin typeface="Calibri" panose="020F0502020204030204" pitchFamily="34" charset="0"/>
                <a:ea typeface="Calibri" panose="020F0502020204030204" pitchFamily="34" charset="0"/>
                <a:cs typeface="Times New Roman" panose="02020603050405020304" pitchFamily="18" charset="0"/>
              </a:rPr>
              <a:t>stimulation, </a:t>
            </a:r>
          </a:p>
          <a:p>
            <a:pPr algn="ctr"/>
            <a:r>
              <a:rPr lang="en-GB" dirty="0">
                <a:latin typeface="Calibri" panose="020F0502020204030204" pitchFamily="34" charset="0"/>
                <a:ea typeface="Calibri" panose="020F0502020204030204" pitchFamily="34" charset="0"/>
                <a:cs typeface="Times New Roman" panose="02020603050405020304" pitchFamily="18" charset="0"/>
              </a:rPr>
              <a:t>more peaks occur at the central electrodes</a:t>
            </a:r>
          </a:p>
          <a:p>
            <a:pPr algn="ctr"/>
            <a:r>
              <a:rPr lang="en-GB" dirty="0">
                <a:latin typeface="Calibri" panose="020F0502020204030204" pitchFamily="34" charset="0"/>
                <a:ea typeface="Calibri" panose="020F0502020204030204" pitchFamily="34" charset="0"/>
                <a:cs typeface="Times New Roman" panose="02020603050405020304" pitchFamily="18" charset="0"/>
              </a:rPr>
              <a:t>(p &lt; 10</a:t>
            </a:r>
            <a:r>
              <a:rPr lang="en-GB" baseline="30000" dirty="0">
                <a:latin typeface="Calibri" panose="020F0502020204030204" pitchFamily="34" charset="0"/>
                <a:ea typeface="Calibri" panose="020F0502020204030204" pitchFamily="34" charset="0"/>
                <a:cs typeface="Times New Roman" panose="02020603050405020304" pitchFamily="18" charset="0"/>
              </a:rPr>
              <a:t>-6</a:t>
            </a:r>
            <a:r>
              <a:rPr lang="en-GB" dirty="0">
                <a:latin typeface="Calibri" panose="020F0502020204030204" pitchFamily="34" charset="0"/>
                <a:ea typeface="Calibri" panose="020F0502020204030204" pitchFamily="34" charset="0"/>
                <a:cs typeface="Times New Roman" panose="02020603050405020304" pitchFamily="18" charset="0"/>
              </a:rPr>
              <a:t>) .</a:t>
            </a:r>
          </a:p>
          <a:p>
            <a:pPr algn="ctr"/>
            <a:r>
              <a:rPr lang="en-GB" dirty="0">
                <a:latin typeface="Calibri" panose="020F0502020204030204" pitchFamily="34" charset="0"/>
                <a:ea typeface="Calibri" panose="020F0502020204030204" pitchFamily="34" charset="0"/>
                <a:cs typeface="Times New Roman" panose="02020603050405020304" pitchFamily="18" charset="0"/>
              </a:rPr>
              <a:t>During 10 Hz stimulation, </a:t>
            </a:r>
          </a:p>
          <a:p>
            <a:pPr algn="ctr"/>
            <a:r>
              <a:rPr lang="en-GB" dirty="0">
                <a:latin typeface="Calibri" panose="020F0502020204030204" pitchFamily="34" charset="0"/>
                <a:ea typeface="Calibri" panose="020F0502020204030204" pitchFamily="34" charset="0"/>
                <a:cs typeface="Times New Roman" panose="02020603050405020304" pitchFamily="18" charset="0"/>
              </a:rPr>
              <a:t>similar numbers of peaks occur centrally and at the outer electrodes (</a:t>
            </a:r>
            <a:r>
              <a:rPr lang="en-GB" dirty="0" err="1">
                <a:latin typeface="Calibri" panose="020F0502020204030204" pitchFamily="34" charset="0"/>
                <a:ea typeface="Calibri" panose="020F0502020204030204" pitchFamily="34" charset="0"/>
                <a:cs typeface="Times New Roman" panose="02020603050405020304" pitchFamily="18" charset="0"/>
              </a:rPr>
              <a:t>n.s</a:t>
            </a:r>
            <a:r>
              <a:rPr lang="en-GB" dirty="0">
                <a:latin typeface="Calibri" panose="020F0502020204030204" pitchFamily="34" charset="0"/>
                <a:ea typeface="Calibri" panose="020F0502020204030204" pitchFamily="34" charset="0"/>
                <a:cs typeface="Times New Roman" panose="02020603050405020304" pitchFamily="18" charset="0"/>
              </a:rPr>
              <a:t>.).</a:t>
            </a:r>
          </a:p>
        </p:txBody>
      </p:sp>
      <p:sp>
        <p:nvSpPr>
          <p:cNvPr id="18" name="TextBox 17">
            <a:extLst>
              <a:ext uri="{FF2B5EF4-FFF2-40B4-BE49-F238E27FC236}">
                <a16:creationId xmlns:a16="http://schemas.microsoft.com/office/drawing/2014/main" id="{4D1B75BC-7F1B-46C0-BD3E-6066D05FFF41}"/>
              </a:ext>
            </a:extLst>
          </p:cNvPr>
          <p:cNvSpPr txBox="1"/>
          <p:nvPr/>
        </p:nvSpPr>
        <p:spPr>
          <a:xfrm>
            <a:off x="7848221" y="2044662"/>
            <a:ext cx="4093162" cy="923330"/>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During Sham and 80 Hz stimulation, </a:t>
            </a:r>
          </a:p>
          <a:p>
            <a:pPr algn="ctr"/>
            <a:r>
              <a:rPr lang="en-GB" dirty="0">
                <a:latin typeface="Calibri" panose="020F0502020204030204" pitchFamily="34" charset="0"/>
                <a:ea typeface="Calibri" panose="020F0502020204030204" pitchFamily="34" charset="0"/>
                <a:cs typeface="Times New Roman" panose="02020603050405020304" pitchFamily="18" charset="0"/>
              </a:rPr>
              <a:t>more peaks occur at the outer electrodes</a:t>
            </a:r>
          </a:p>
          <a:p>
            <a:pPr algn="ctr"/>
            <a:r>
              <a:rPr lang="en-GB" dirty="0">
                <a:latin typeface="Calibri" panose="020F0502020204030204" pitchFamily="34" charset="0"/>
                <a:ea typeface="Calibri" panose="020F0502020204030204" pitchFamily="34" charset="0"/>
                <a:cs typeface="Times New Roman" panose="02020603050405020304" pitchFamily="18" charset="0"/>
              </a:rPr>
              <a:t>(p &lt; 10</a:t>
            </a:r>
            <a:r>
              <a:rPr lang="en-GB" baseline="30000" dirty="0">
                <a:latin typeface="Calibri" panose="020F0502020204030204" pitchFamily="34" charset="0"/>
                <a:ea typeface="Calibri" panose="020F0502020204030204" pitchFamily="34" charset="0"/>
                <a:cs typeface="Times New Roman" panose="02020603050405020304" pitchFamily="18" charset="0"/>
              </a:rPr>
              <a:t>-6</a:t>
            </a:r>
            <a:r>
              <a:rPr lang="en-GB" dirty="0">
                <a:latin typeface="Calibri" panose="020F0502020204030204" pitchFamily="34" charset="0"/>
                <a:ea typeface="Calibri" panose="020F0502020204030204" pitchFamily="34" charset="0"/>
                <a:cs typeface="Times New Roman" panose="02020603050405020304" pitchFamily="18" charset="0"/>
              </a:rPr>
              <a:t>, p = 0.004). </a:t>
            </a:r>
          </a:p>
        </p:txBody>
      </p:sp>
      <p:sp>
        <p:nvSpPr>
          <p:cNvPr id="20" name="TextBox 19">
            <a:extLst>
              <a:ext uri="{FF2B5EF4-FFF2-40B4-BE49-F238E27FC236}">
                <a16:creationId xmlns:a16="http://schemas.microsoft.com/office/drawing/2014/main" id="{810FE584-8233-41D6-AFDF-B2000ADDAD6E}"/>
              </a:ext>
            </a:extLst>
          </p:cNvPr>
          <p:cNvSpPr txBox="1"/>
          <p:nvPr/>
        </p:nvSpPr>
        <p:spPr>
          <a:xfrm>
            <a:off x="5522472" y="5436675"/>
            <a:ext cx="947855" cy="923330"/>
          </a:xfrm>
          <a:prstGeom prst="rect">
            <a:avLst/>
          </a:prstGeom>
          <a:noFill/>
        </p:spPr>
        <p:txBody>
          <a:bodyPr wrap="square">
            <a:spAutoFit/>
          </a:bodyPr>
          <a:lstStyle/>
          <a:p>
            <a:pPr algn="ctr"/>
            <a:r>
              <a:rPr lang="en-GB" i="1" dirty="0">
                <a:latin typeface="Calibri" panose="020F0502020204030204" pitchFamily="34" charset="0"/>
                <a:ea typeface="Calibri" panose="020F0502020204030204" pitchFamily="34" charset="0"/>
                <a:cs typeface="Times New Roman" panose="02020603050405020304" pitchFamily="18" charset="0"/>
              </a:rPr>
              <a:t>N</a:t>
            </a:r>
            <a:r>
              <a:rPr lang="en-GB" dirty="0">
                <a:latin typeface="Calibri" panose="020F0502020204030204" pitchFamily="34" charset="0"/>
                <a:ea typeface="Calibri" panose="020F0502020204030204" pitchFamily="34" charset="0"/>
                <a:cs typeface="Times New Roman" panose="02020603050405020304" pitchFamily="18" charset="0"/>
              </a:rPr>
              <a:t> peaks</a:t>
            </a:r>
          </a:p>
          <a:p>
            <a:pPr algn="ctr"/>
            <a:r>
              <a:rPr lang="en-GB" dirty="0">
                <a:latin typeface="Calibri" panose="020F0502020204030204" pitchFamily="34" charset="0"/>
                <a:ea typeface="Calibri" panose="020F0502020204030204" pitchFamily="34" charset="0"/>
                <a:cs typeface="Times New Roman" panose="02020603050405020304" pitchFamily="18" charset="0"/>
              </a:rPr>
              <a:t>During</a:t>
            </a:r>
          </a:p>
          <a:p>
            <a:pPr algn="ctr"/>
            <a:r>
              <a:rPr lang="en-GB" dirty="0">
                <a:latin typeface="Calibri" panose="020F0502020204030204" pitchFamily="34" charset="0"/>
                <a:ea typeface="Calibri" panose="020F0502020204030204" pitchFamily="34" charset="0"/>
                <a:cs typeface="Times New Roman" panose="02020603050405020304" pitchFamily="18" charset="0"/>
              </a:rPr>
              <a:t>TEAS</a:t>
            </a:r>
          </a:p>
        </p:txBody>
      </p:sp>
    </p:spTree>
    <p:extLst>
      <p:ext uri="{BB962C8B-B14F-4D97-AF65-F5344CB8AC3E}">
        <p14:creationId xmlns:p14="http://schemas.microsoft.com/office/powerpoint/2010/main" val="3840764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7B1D4167-5C9C-42EA-9F16-738CEF3AE5DF}"/>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25</a:t>
            </a:fld>
            <a:endParaRPr lang="en-GB" dirty="0"/>
          </a:p>
        </p:txBody>
      </p:sp>
      <p:pic>
        <p:nvPicPr>
          <p:cNvPr id="6" name="Picture 3" descr="E:\Documents\work\ACULECT\UofW\yinyang scalp (paint).jpg">
            <a:extLst>
              <a:ext uri="{FF2B5EF4-FFF2-40B4-BE49-F238E27FC236}">
                <a16:creationId xmlns:a16="http://schemas.microsoft.com/office/drawing/2014/main" id="{7A47ECB0-C463-402E-9176-5426C7CD5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356" y="1190030"/>
            <a:ext cx="3281574" cy="42984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16B4CDB-45D5-436D-B655-6CB7D2325617}"/>
              </a:ext>
            </a:extLst>
          </p:cNvPr>
          <p:cNvSpPr/>
          <p:nvPr/>
        </p:nvSpPr>
        <p:spPr>
          <a:xfrm>
            <a:off x="4662000" y="1825624"/>
            <a:ext cx="2844800" cy="122237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59D9BCE-D867-414C-A505-8D664D44D9F2}"/>
              </a:ext>
            </a:extLst>
          </p:cNvPr>
          <p:cNvSpPr/>
          <p:nvPr/>
        </p:nvSpPr>
        <p:spPr>
          <a:xfrm>
            <a:off x="4672743" y="3810002"/>
            <a:ext cx="2844800" cy="122237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521B6EE-522A-4E2E-A10B-2053E9FAB555}"/>
              </a:ext>
            </a:extLst>
          </p:cNvPr>
          <p:cNvSpPr/>
          <p:nvPr/>
        </p:nvSpPr>
        <p:spPr>
          <a:xfrm rot="5400000">
            <a:off x="3096489" y="2674777"/>
            <a:ext cx="4298400" cy="1328912"/>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67EE11D-4821-474F-81E8-A6EE1B9A89C7}"/>
              </a:ext>
            </a:extLst>
          </p:cNvPr>
          <p:cNvSpPr/>
          <p:nvPr/>
        </p:nvSpPr>
        <p:spPr>
          <a:xfrm rot="5400000">
            <a:off x="4781944" y="2674774"/>
            <a:ext cx="4298400" cy="1328912"/>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CB949D9-587F-4E55-B4CD-7502F44A0EE8}"/>
              </a:ext>
            </a:extLst>
          </p:cNvPr>
          <p:cNvSpPr/>
          <p:nvPr/>
        </p:nvSpPr>
        <p:spPr>
          <a:xfrm rot="5400000">
            <a:off x="4658010" y="2319164"/>
            <a:ext cx="2766082" cy="2341757"/>
          </a:xfrm>
          <a:prstGeom prst="ellipse">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F044566-9277-4936-B816-AF602873DC38}"/>
              </a:ext>
            </a:extLst>
          </p:cNvPr>
          <p:cNvSpPr/>
          <p:nvPr/>
        </p:nvSpPr>
        <p:spPr>
          <a:xfrm rot="5400000">
            <a:off x="4349647" y="1795395"/>
            <a:ext cx="3516932" cy="3307517"/>
          </a:xfrm>
          <a:prstGeom prst="ellipse">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AA68F7B-37C1-4C94-8DE5-8337D8FFA54A}"/>
              </a:ext>
            </a:extLst>
          </p:cNvPr>
          <p:cNvSpPr txBox="1"/>
          <p:nvPr/>
        </p:nvSpPr>
        <p:spPr>
          <a:xfrm>
            <a:off x="2000192" y="349934"/>
            <a:ext cx="8191666"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EEG regions 4. All and harmonic peaks</a:t>
            </a:r>
          </a:p>
        </p:txBody>
      </p:sp>
      <p:pic>
        <p:nvPicPr>
          <p:cNvPr id="15" name="Picture 14">
            <a:extLst>
              <a:ext uri="{FF2B5EF4-FFF2-40B4-BE49-F238E27FC236}">
                <a16:creationId xmlns:a16="http://schemas.microsoft.com/office/drawing/2014/main" id="{B597F719-04E9-4EAB-9322-BD7640D770CF}"/>
              </a:ext>
            </a:extLst>
          </p:cNvPr>
          <p:cNvPicPr>
            <a:picLocks noChangeAspect="1"/>
          </p:cNvPicPr>
          <p:nvPr/>
        </p:nvPicPr>
        <p:blipFill>
          <a:blip r:embed="rId4"/>
          <a:stretch>
            <a:fillRect/>
          </a:stretch>
        </p:blipFill>
        <p:spPr>
          <a:xfrm>
            <a:off x="546634" y="1815265"/>
            <a:ext cx="3287909" cy="3227469"/>
          </a:xfrm>
          <a:prstGeom prst="rect">
            <a:avLst/>
          </a:prstGeom>
        </p:spPr>
      </p:pic>
      <p:pic>
        <p:nvPicPr>
          <p:cNvPr id="17" name="Picture 16">
            <a:extLst>
              <a:ext uri="{FF2B5EF4-FFF2-40B4-BE49-F238E27FC236}">
                <a16:creationId xmlns:a16="http://schemas.microsoft.com/office/drawing/2014/main" id="{B804F387-BDC8-4840-904B-A21E42E50BF0}"/>
              </a:ext>
            </a:extLst>
          </p:cNvPr>
          <p:cNvPicPr>
            <a:picLocks noChangeAspect="1"/>
          </p:cNvPicPr>
          <p:nvPr/>
        </p:nvPicPr>
        <p:blipFill>
          <a:blip r:embed="rId5"/>
          <a:stretch>
            <a:fillRect/>
          </a:stretch>
        </p:blipFill>
        <p:spPr>
          <a:xfrm>
            <a:off x="8273859" y="1825623"/>
            <a:ext cx="3278815" cy="3206753"/>
          </a:xfrm>
          <a:prstGeom prst="rect">
            <a:avLst/>
          </a:prstGeom>
        </p:spPr>
      </p:pic>
      <p:sp>
        <p:nvSpPr>
          <p:cNvPr id="18" name="TextBox 17">
            <a:extLst>
              <a:ext uri="{FF2B5EF4-FFF2-40B4-BE49-F238E27FC236}">
                <a16:creationId xmlns:a16="http://schemas.microsoft.com/office/drawing/2014/main" id="{441D7236-7770-49C3-914F-86A72471E8FF}"/>
              </a:ext>
            </a:extLst>
          </p:cNvPr>
          <p:cNvSpPr txBox="1"/>
          <p:nvPr/>
        </p:nvSpPr>
        <p:spPr>
          <a:xfrm>
            <a:off x="3271872" y="5732379"/>
            <a:ext cx="5646542" cy="923330"/>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Peaks – especially harmonic peaks – occur more often  </a:t>
            </a:r>
          </a:p>
          <a:p>
            <a:pPr algn="ctr"/>
            <a:r>
              <a:rPr lang="en-GB" dirty="0">
                <a:latin typeface="Calibri" panose="020F0502020204030204" pitchFamily="34" charset="0"/>
                <a:ea typeface="Calibri" panose="020F0502020204030204" pitchFamily="34" charset="0"/>
                <a:cs typeface="Times New Roman" panose="02020603050405020304" pitchFamily="18" charset="0"/>
              </a:rPr>
              <a:t>during TEAS on the Left (but not at 10 Hz), Posteriorly </a:t>
            </a:r>
          </a:p>
          <a:p>
            <a:pPr algn="ctr"/>
            <a:r>
              <a:rPr lang="en-GB" dirty="0">
                <a:latin typeface="Calibri" panose="020F0502020204030204" pitchFamily="34" charset="0"/>
                <a:ea typeface="Calibri" panose="020F0502020204030204" pitchFamily="34" charset="0"/>
                <a:cs typeface="Times New Roman" panose="02020603050405020304" pitchFamily="18" charset="0"/>
              </a:rPr>
              <a:t>and Centrally (at 2.5 Hz).</a:t>
            </a:r>
            <a:endParaRPr lang="en-GB" dirty="0"/>
          </a:p>
        </p:txBody>
      </p:sp>
      <p:sp>
        <p:nvSpPr>
          <p:cNvPr id="16" name="TextBox 15">
            <a:extLst>
              <a:ext uri="{FF2B5EF4-FFF2-40B4-BE49-F238E27FC236}">
                <a16:creationId xmlns:a16="http://schemas.microsoft.com/office/drawing/2014/main" id="{423FB2E6-A51C-4436-9813-B995E4A84FBD}"/>
              </a:ext>
            </a:extLst>
          </p:cNvPr>
          <p:cNvSpPr txBox="1"/>
          <p:nvPr/>
        </p:nvSpPr>
        <p:spPr>
          <a:xfrm>
            <a:off x="10127520" y="5732379"/>
            <a:ext cx="1224566" cy="646331"/>
          </a:xfrm>
          <a:prstGeom prst="rect">
            <a:avLst/>
          </a:prstGeom>
          <a:noFill/>
        </p:spPr>
        <p:txBody>
          <a:bodyPr wrap="none" rtlCol="0">
            <a:spAutoFit/>
          </a:bodyPr>
          <a:lstStyle/>
          <a:p>
            <a:r>
              <a:rPr lang="en-GB" b="1" dirty="0">
                <a:latin typeface="Calibri" panose="020F0502020204030204" pitchFamily="34" charset="0"/>
                <a:ea typeface="Calibri" panose="020F0502020204030204" pitchFamily="34" charset="0"/>
                <a:cs typeface="Times New Roman" panose="02020603050405020304" pitchFamily="18" charset="0"/>
              </a:rPr>
              <a:t>FFR 2, VC 2</a:t>
            </a:r>
          </a:p>
          <a:p>
            <a:endParaRPr lang="en-GB" dirty="0"/>
          </a:p>
        </p:txBody>
      </p:sp>
    </p:spTree>
    <p:extLst>
      <p:ext uri="{BB962C8B-B14F-4D97-AF65-F5344CB8AC3E}">
        <p14:creationId xmlns:p14="http://schemas.microsoft.com/office/powerpoint/2010/main" val="2905342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8915CCE0-0D8B-46CA-9B6B-9541727CFBF8}"/>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26</a:t>
            </a:fld>
            <a:endParaRPr lang="en-GB" dirty="0"/>
          </a:p>
        </p:txBody>
      </p:sp>
      <p:sp>
        <p:nvSpPr>
          <p:cNvPr id="10" name="TextBox 9">
            <a:extLst>
              <a:ext uri="{FF2B5EF4-FFF2-40B4-BE49-F238E27FC236}">
                <a16:creationId xmlns:a16="http://schemas.microsoft.com/office/drawing/2014/main" id="{4132901E-9657-47AF-891A-04E00D524B9E}"/>
              </a:ext>
            </a:extLst>
          </p:cNvPr>
          <p:cNvSpPr txBox="1"/>
          <p:nvPr/>
        </p:nvSpPr>
        <p:spPr>
          <a:xfrm>
            <a:off x="1350983" y="349934"/>
            <a:ext cx="9490098"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Local peaks – before, during and after TEAS</a:t>
            </a:r>
          </a:p>
        </p:txBody>
      </p:sp>
      <p:sp>
        <p:nvSpPr>
          <p:cNvPr id="16" name="TextBox 15">
            <a:extLst>
              <a:ext uri="{FF2B5EF4-FFF2-40B4-BE49-F238E27FC236}">
                <a16:creationId xmlns:a16="http://schemas.microsoft.com/office/drawing/2014/main" id="{9EE7300A-999D-4E45-A019-F5B47FBE2A42}"/>
              </a:ext>
            </a:extLst>
          </p:cNvPr>
          <p:cNvSpPr txBox="1"/>
          <p:nvPr/>
        </p:nvSpPr>
        <p:spPr>
          <a:xfrm>
            <a:off x="741534" y="5987018"/>
            <a:ext cx="1688055" cy="369332"/>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Total Counts</a:t>
            </a:r>
            <a:endParaRPr lang="en-GB" dirty="0"/>
          </a:p>
        </p:txBody>
      </p:sp>
      <p:cxnSp>
        <p:nvCxnSpPr>
          <p:cNvPr id="18" name="Straight Arrow Connector 17">
            <a:extLst>
              <a:ext uri="{FF2B5EF4-FFF2-40B4-BE49-F238E27FC236}">
                <a16:creationId xmlns:a16="http://schemas.microsoft.com/office/drawing/2014/main" id="{285666D4-F503-4AFA-956A-8EFA41BEF09A}"/>
              </a:ext>
            </a:extLst>
          </p:cNvPr>
          <p:cNvCxnSpPr>
            <a:cxnSpLocks/>
          </p:cNvCxnSpPr>
          <p:nvPr/>
        </p:nvCxnSpPr>
        <p:spPr>
          <a:xfrm flipH="1" flipV="1">
            <a:off x="1053296" y="4567270"/>
            <a:ext cx="211971" cy="1419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D2415A7-E82F-4774-8A3E-5B41EC5F6D5B}"/>
              </a:ext>
            </a:extLst>
          </p:cNvPr>
          <p:cNvCxnSpPr>
            <a:cxnSpLocks/>
          </p:cNvCxnSpPr>
          <p:nvPr/>
        </p:nvCxnSpPr>
        <p:spPr>
          <a:xfrm flipV="1">
            <a:off x="1265267" y="5907186"/>
            <a:ext cx="2978664" cy="79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CB410D7-D729-4021-B32F-AEFFEC153CA8}"/>
              </a:ext>
            </a:extLst>
          </p:cNvPr>
          <p:cNvCxnSpPr>
            <a:cxnSpLocks/>
          </p:cNvCxnSpPr>
          <p:nvPr/>
        </p:nvCxnSpPr>
        <p:spPr>
          <a:xfrm flipV="1">
            <a:off x="1265267" y="5473932"/>
            <a:ext cx="1026520" cy="513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5254B64-C7A3-4139-BD12-2A70740C91B3}"/>
              </a:ext>
            </a:extLst>
          </p:cNvPr>
          <p:cNvPicPr>
            <a:picLocks noChangeAspect="1"/>
          </p:cNvPicPr>
          <p:nvPr/>
        </p:nvPicPr>
        <p:blipFill>
          <a:blip r:embed="rId3"/>
          <a:stretch>
            <a:fillRect/>
          </a:stretch>
        </p:blipFill>
        <p:spPr>
          <a:xfrm>
            <a:off x="312360" y="1016193"/>
            <a:ext cx="3931571" cy="2363126"/>
          </a:xfrm>
          <a:prstGeom prst="rect">
            <a:avLst/>
          </a:prstGeom>
          <a:ln w="15875">
            <a:solidFill>
              <a:schemeClr val="accent1">
                <a:lumMod val="75000"/>
              </a:schemeClr>
            </a:solidFill>
          </a:ln>
        </p:spPr>
      </p:pic>
      <p:sp>
        <p:nvSpPr>
          <p:cNvPr id="20" name="TextBox 18">
            <a:extLst>
              <a:ext uri="{FF2B5EF4-FFF2-40B4-BE49-F238E27FC236}">
                <a16:creationId xmlns:a16="http://schemas.microsoft.com/office/drawing/2014/main" id="{37BAC17F-9B98-4B07-8858-325E789EB9C5}"/>
              </a:ext>
            </a:extLst>
          </p:cNvPr>
          <p:cNvSpPr txBox="1"/>
          <p:nvPr/>
        </p:nvSpPr>
        <p:spPr>
          <a:xfrm>
            <a:off x="2923351" y="2344301"/>
            <a:ext cx="745265" cy="246221"/>
          </a:xfrm>
          <a:prstGeom prst="rect">
            <a:avLst/>
          </a:prstGeom>
          <a:solidFill>
            <a:schemeClr val="accent6">
              <a:lumMod val="60000"/>
              <a:lumOff val="40000"/>
            </a:schemeClr>
          </a:solidFill>
          <a:ln>
            <a:solidFill>
              <a:schemeClr val="accent6">
                <a:lumMod val="75000"/>
              </a:schemeClr>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GB" sz="1000" dirty="0"/>
              <a:t>CV = 0.173</a:t>
            </a:r>
          </a:p>
        </p:txBody>
      </p:sp>
      <p:pic>
        <p:nvPicPr>
          <p:cNvPr id="12" name="Picture 11">
            <a:extLst>
              <a:ext uri="{FF2B5EF4-FFF2-40B4-BE49-F238E27FC236}">
                <a16:creationId xmlns:a16="http://schemas.microsoft.com/office/drawing/2014/main" id="{E4850E30-A151-4B0D-AC55-83896B0558DF}"/>
              </a:ext>
            </a:extLst>
          </p:cNvPr>
          <p:cNvPicPr>
            <a:picLocks noChangeAspect="1"/>
          </p:cNvPicPr>
          <p:nvPr/>
        </p:nvPicPr>
        <p:blipFill>
          <a:blip r:embed="rId4"/>
          <a:stretch>
            <a:fillRect/>
          </a:stretch>
        </p:blipFill>
        <p:spPr>
          <a:xfrm>
            <a:off x="4263327" y="2326255"/>
            <a:ext cx="3931572" cy="2363126"/>
          </a:xfrm>
          <a:prstGeom prst="rect">
            <a:avLst/>
          </a:prstGeom>
          <a:ln w="19050">
            <a:solidFill>
              <a:schemeClr val="accent1">
                <a:lumMod val="75000"/>
              </a:schemeClr>
            </a:solidFill>
          </a:ln>
        </p:spPr>
      </p:pic>
      <p:pic>
        <p:nvPicPr>
          <p:cNvPr id="14" name="Picture 13">
            <a:extLst>
              <a:ext uri="{FF2B5EF4-FFF2-40B4-BE49-F238E27FC236}">
                <a16:creationId xmlns:a16="http://schemas.microsoft.com/office/drawing/2014/main" id="{5A2085DE-C7CA-44DA-AAB1-6577D2F65C68}"/>
              </a:ext>
            </a:extLst>
          </p:cNvPr>
          <p:cNvPicPr>
            <a:picLocks noChangeAspect="1"/>
          </p:cNvPicPr>
          <p:nvPr/>
        </p:nvPicPr>
        <p:blipFill>
          <a:blip r:embed="rId5"/>
          <a:stretch>
            <a:fillRect/>
          </a:stretch>
        </p:blipFill>
        <p:spPr>
          <a:xfrm>
            <a:off x="7756459" y="3612235"/>
            <a:ext cx="4102724" cy="2466000"/>
          </a:xfrm>
          <a:prstGeom prst="rect">
            <a:avLst/>
          </a:prstGeom>
          <a:ln w="19050">
            <a:solidFill>
              <a:schemeClr val="accent1">
                <a:lumMod val="75000"/>
              </a:schemeClr>
            </a:solidFill>
          </a:ln>
        </p:spPr>
      </p:pic>
      <p:pic>
        <p:nvPicPr>
          <p:cNvPr id="15" name="Picture 14">
            <a:extLst>
              <a:ext uri="{FF2B5EF4-FFF2-40B4-BE49-F238E27FC236}">
                <a16:creationId xmlns:a16="http://schemas.microsoft.com/office/drawing/2014/main" id="{C5F19A0F-D869-498D-9E6E-FA9A244A07AE}"/>
              </a:ext>
            </a:extLst>
          </p:cNvPr>
          <p:cNvPicPr>
            <a:picLocks noChangeAspect="1"/>
          </p:cNvPicPr>
          <p:nvPr/>
        </p:nvPicPr>
        <p:blipFill>
          <a:blip r:embed="rId6"/>
          <a:stretch>
            <a:fillRect/>
          </a:stretch>
        </p:blipFill>
        <p:spPr>
          <a:xfrm>
            <a:off x="316800" y="3402000"/>
            <a:ext cx="1983045" cy="1191937"/>
          </a:xfrm>
          <a:prstGeom prst="rect">
            <a:avLst/>
          </a:prstGeom>
          <a:ln w="15875">
            <a:solidFill>
              <a:schemeClr val="accent1">
                <a:lumMod val="75000"/>
              </a:schemeClr>
            </a:solidFill>
          </a:ln>
        </p:spPr>
      </p:pic>
      <p:pic>
        <p:nvPicPr>
          <p:cNvPr id="17" name="Picture 16">
            <a:extLst>
              <a:ext uri="{FF2B5EF4-FFF2-40B4-BE49-F238E27FC236}">
                <a16:creationId xmlns:a16="http://schemas.microsoft.com/office/drawing/2014/main" id="{70125C51-A6EC-494E-87D4-CD6EE2DBD0D6}"/>
              </a:ext>
            </a:extLst>
          </p:cNvPr>
          <p:cNvPicPr>
            <a:picLocks noChangeAspect="1"/>
          </p:cNvPicPr>
          <p:nvPr/>
        </p:nvPicPr>
        <p:blipFill>
          <a:blip r:embed="rId7"/>
          <a:stretch>
            <a:fillRect/>
          </a:stretch>
        </p:blipFill>
        <p:spPr>
          <a:xfrm>
            <a:off x="2314800" y="4285868"/>
            <a:ext cx="1947600" cy="1168042"/>
          </a:xfrm>
          <a:prstGeom prst="rect">
            <a:avLst/>
          </a:prstGeom>
          <a:ln w="15875">
            <a:solidFill>
              <a:schemeClr val="accent1">
                <a:lumMod val="75000"/>
              </a:schemeClr>
            </a:solidFill>
          </a:ln>
        </p:spPr>
      </p:pic>
      <p:pic>
        <p:nvPicPr>
          <p:cNvPr id="23" name="Picture 22">
            <a:extLst>
              <a:ext uri="{FF2B5EF4-FFF2-40B4-BE49-F238E27FC236}">
                <a16:creationId xmlns:a16="http://schemas.microsoft.com/office/drawing/2014/main" id="{B73BCB38-B0DD-41E8-BEC1-7B6E586F9A03}"/>
              </a:ext>
            </a:extLst>
          </p:cNvPr>
          <p:cNvPicPr>
            <a:picLocks noChangeAspect="1"/>
          </p:cNvPicPr>
          <p:nvPr/>
        </p:nvPicPr>
        <p:blipFill>
          <a:blip r:embed="rId8"/>
          <a:stretch>
            <a:fillRect/>
          </a:stretch>
        </p:blipFill>
        <p:spPr>
          <a:xfrm>
            <a:off x="4277355" y="5135000"/>
            <a:ext cx="1962370" cy="1176900"/>
          </a:xfrm>
          <a:prstGeom prst="rect">
            <a:avLst/>
          </a:prstGeom>
          <a:ln w="15875">
            <a:solidFill>
              <a:schemeClr val="accent1">
                <a:lumMod val="75000"/>
              </a:schemeClr>
            </a:solidFill>
          </a:ln>
        </p:spPr>
      </p:pic>
      <p:sp>
        <p:nvSpPr>
          <p:cNvPr id="30" name="Oval 29">
            <a:extLst>
              <a:ext uri="{FF2B5EF4-FFF2-40B4-BE49-F238E27FC236}">
                <a16:creationId xmlns:a16="http://schemas.microsoft.com/office/drawing/2014/main" id="{5CDD6200-B86A-4F46-B8CC-6ECEEDD1F69A}"/>
              </a:ext>
            </a:extLst>
          </p:cNvPr>
          <p:cNvSpPr/>
          <p:nvPr/>
        </p:nvSpPr>
        <p:spPr>
          <a:xfrm>
            <a:off x="5994334" y="2847196"/>
            <a:ext cx="914400" cy="9144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8695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A55EB520-51E9-4F2F-98CC-2DDBBABB59B0}"/>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27</a:t>
            </a:fld>
            <a:endParaRPr lang="en-GB" dirty="0"/>
          </a:p>
        </p:txBody>
      </p:sp>
      <p:sp>
        <p:nvSpPr>
          <p:cNvPr id="6" name="TextBox 5">
            <a:extLst>
              <a:ext uri="{FF2B5EF4-FFF2-40B4-BE49-F238E27FC236}">
                <a16:creationId xmlns:a16="http://schemas.microsoft.com/office/drawing/2014/main" id="{64FD740B-182B-467D-B314-46988265079C}"/>
              </a:ext>
            </a:extLst>
          </p:cNvPr>
          <p:cNvSpPr txBox="1"/>
          <p:nvPr/>
        </p:nvSpPr>
        <p:spPr>
          <a:xfrm>
            <a:off x="2757623" y="349934"/>
            <a:ext cx="6676828" cy="523220"/>
          </a:xfrm>
          <a:prstGeom prst="rect">
            <a:avLst/>
          </a:prstGeom>
          <a:noFill/>
        </p:spPr>
        <p:txBody>
          <a:bodyPr wrap="none" rtlCol="0">
            <a:spAutoFit/>
          </a:bodyPr>
          <a:lstStyle/>
          <a:p>
            <a:pPr algn="ctr"/>
            <a:r>
              <a:rPr lang="en-GB" sz="2800" dirty="0" err="1">
                <a:solidFill>
                  <a:schemeClr val="accent1">
                    <a:lumMod val="50000"/>
                  </a:schemeClr>
                </a:solidFill>
                <a:latin typeface="Lucida Console" panose="020B0609040504020204" pitchFamily="49" charset="0"/>
                <a:cs typeface="Lucida Sans Unicode" panose="020B0602030504020204" pitchFamily="34" charset="0"/>
              </a:rPr>
              <a:t>Cordance</a:t>
            </a:r>
            <a:r>
              <a:rPr lang="en-GB" sz="2800" dirty="0">
                <a:solidFill>
                  <a:schemeClr val="accent1">
                    <a:lumMod val="50000"/>
                  </a:schemeClr>
                </a:solidFill>
                <a:latin typeface="Lucida Console" panose="020B0609040504020204" pitchFamily="49" charset="0"/>
                <a:cs typeface="Lucida Sans Unicode" panose="020B0602030504020204" pitchFamily="34" charset="0"/>
              </a:rPr>
              <a:t>: a work-in-progress 1</a:t>
            </a:r>
          </a:p>
        </p:txBody>
      </p:sp>
      <p:pic>
        <p:nvPicPr>
          <p:cNvPr id="12" name="Picture 11">
            <a:extLst>
              <a:ext uri="{FF2B5EF4-FFF2-40B4-BE49-F238E27FC236}">
                <a16:creationId xmlns:a16="http://schemas.microsoft.com/office/drawing/2014/main" id="{BAA7CB5A-817F-44A8-8268-22F5136C87EC}"/>
              </a:ext>
            </a:extLst>
          </p:cNvPr>
          <p:cNvPicPr>
            <a:picLocks noChangeAspect="1"/>
          </p:cNvPicPr>
          <p:nvPr/>
        </p:nvPicPr>
        <p:blipFill>
          <a:blip r:embed="rId3"/>
          <a:stretch>
            <a:fillRect/>
          </a:stretch>
        </p:blipFill>
        <p:spPr>
          <a:xfrm>
            <a:off x="292200" y="1027071"/>
            <a:ext cx="4122781" cy="2472572"/>
          </a:xfrm>
          <a:prstGeom prst="rect">
            <a:avLst/>
          </a:prstGeom>
          <a:ln>
            <a:solidFill>
              <a:schemeClr val="accent1">
                <a:lumMod val="75000"/>
              </a:schemeClr>
            </a:solidFill>
          </a:ln>
        </p:spPr>
      </p:pic>
      <p:pic>
        <p:nvPicPr>
          <p:cNvPr id="13" name="Picture 12">
            <a:extLst>
              <a:ext uri="{FF2B5EF4-FFF2-40B4-BE49-F238E27FC236}">
                <a16:creationId xmlns:a16="http://schemas.microsoft.com/office/drawing/2014/main" id="{ADE2C3E5-1C85-45C8-B138-1DBCCC2A8BBE}"/>
              </a:ext>
            </a:extLst>
          </p:cNvPr>
          <p:cNvPicPr>
            <a:picLocks noChangeAspect="1"/>
          </p:cNvPicPr>
          <p:nvPr/>
        </p:nvPicPr>
        <p:blipFill>
          <a:blip r:embed="rId4"/>
          <a:stretch>
            <a:fillRect/>
          </a:stretch>
        </p:blipFill>
        <p:spPr>
          <a:xfrm>
            <a:off x="4632003" y="1038092"/>
            <a:ext cx="4104404" cy="2461551"/>
          </a:xfrm>
          <a:prstGeom prst="rect">
            <a:avLst/>
          </a:prstGeom>
          <a:ln>
            <a:solidFill>
              <a:schemeClr val="accent1">
                <a:lumMod val="75000"/>
              </a:schemeClr>
            </a:solidFill>
          </a:ln>
        </p:spPr>
      </p:pic>
      <p:pic>
        <p:nvPicPr>
          <p:cNvPr id="15" name="Picture 14">
            <a:extLst>
              <a:ext uri="{FF2B5EF4-FFF2-40B4-BE49-F238E27FC236}">
                <a16:creationId xmlns:a16="http://schemas.microsoft.com/office/drawing/2014/main" id="{3761853F-ADAC-4B23-BB85-03021ABC892E}"/>
              </a:ext>
            </a:extLst>
          </p:cNvPr>
          <p:cNvPicPr>
            <a:picLocks noChangeAspect="1"/>
          </p:cNvPicPr>
          <p:nvPr/>
        </p:nvPicPr>
        <p:blipFill>
          <a:blip r:embed="rId5"/>
          <a:stretch>
            <a:fillRect/>
          </a:stretch>
        </p:blipFill>
        <p:spPr>
          <a:xfrm>
            <a:off x="292201" y="4198613"/>
            <a:ext cx="4122781" cy="2472572"/>
          </a:xfrm>
          <a:prstGeom prst="rect">
            <a:avLst/>
          </a:prstGeom>
          <a:ln w="9525">
            <a:solidFill>
              <a:schemeClr val="accent1">
                <a:lumMod val="75000"/>
              </a:schemeClr>
            </a:solidFill>
          </a:ln>
        </p:spPr>
      </p:pic>
      <p:pic>
        <p:nvPicPr>
          <p:cNvPr id="16" name="Picture 15">
            <a:extLst>
              <a:ext uri="{FF2B5EF4-FFF2-40B4-BE49-F238E27FC236}">
                <a16:creationId xmlns:a16="http://schemas.microsoft.com/office/drawing/2014/main" id="{C4D6EC66-E5E3-4929-A79C-776167397C33}"/>
              </a:ext>
            </a:extLst>
          </p:cNvPr>
          <p:cNvPicPr>
            <a:picLocks noChangeAspect="1"/>
          </p:cNvPicPr>
          <p:nvPr/>
        </p:nvPicPr>
        <p:blipFill>
          <a:blip r:embed="rId6"/>
          <a:stretch>
            <a:fillRect/>
          </a:stretch>
        </p:blipFill>
        <p:spPr>
          <a:xfrm>
            <a:off x="4632003" y="4198613"/>
            <a:ext cx="4122781" cy="2472572"/>
          </a:xfrm>
          <a:prstGeom prst="rect">
            <a:avLst/>
          </a:prstGeom>
          <a:ln>
            <a:solidFill>
              <a:schemeClr val="accent1">
                <a:lumMod val="75000"/>
              </a:schemeClr>
            </a:solidFill>
          </a:ln>
        </p:spPr>
      </p:pic>
      <p:sp>
        <p:nvSpPr>
          <p:cNvPr id="17" name="TextBox 16">
            <a:extLst>
              <a:ext uri="{FF2B5EF4-FFF2-40B4-BE49-F238E27FC236}">
                <a16:creationId xmlns:a16="http://schemas.microsoft.com/office/drawing/2014/main" id="{DDB01765-1987-4C77-BE64-61883EDB3EAB}"/>
              </a:ext>
            </a:extLst>
          </p:cNvPr>
          <p:cNvSpPr txBox="1"/>
          <p:nvPr/>
        </p:nvSpPr>
        <p:spPr>
          <a:xfrm>
            <a:off x="8971806" y="1366600"/>
            <a:ext cx="2675249" cy="369332"/>
          </a:xfrm>
          <a:prstGeom prst="rect">
            <a:avLst/>
          </a:prstGeom>
          <a:noFill/>
          <a:ln>
            <a:solidFill>
              <a:schemeClr val="accent1">
                <a:lumMod val="75000"/>
              </a:schemeClr>
            </a:solidFill>
          </a:ln>
        </p:spPr>
        <p:txBody>
          <a:bodyPr wrap="square">
            <a:spAutoFit/>
          </a:bodyPr>
          <a:lstStyle/>
          <a:p>
            <a:pPr algn="ctr"/>
            <a:r>
              <a:rPr lang="en-GB" dirty="0">
                <a:latin typeface="Calibri" panose="020F0502020204030204" pitchFamily="34" charset="0"/>
                <a:cs typeface="Times New Roman" panose="02020603050405020304" pitchFamily="18" charset="0"/>
              </a:rPr>
              <a:t>Inset: with Delta removed</a:t>
            </a:r>
            <a:endParaRPr lang="en-GB" dirty="0"/>
          </a:p>
        </p:txBody>
      </p:sp>
      <p:sp>
        <p:nvSpPr>
          <p:cNvPr id="18" name="TextBox 17">
            <a:extLst>
              <a:ext uri="{FF2B5EF4-FFF2-40B4-BE49-F238E27FC236}">
                <a16:creationId xmlns:a16="http://schemas.microsoft.com/office/drawing/2014/main" id="{25A30B57-DC29-47E7-932C-E670976EA85B}"/>
              </a:ext>
            </a:extLst>
          </p:cNvPr>
          <p:cNvSpPr txBox="1"/>
          <p:nvPr/>
        </p:nvSpPr>
        <p:spPr>
          <a:xfrm>
            <a:off x="8968510" y="1997839"/>
            <a:ext cx="3090886" cy="2862322"/>
          </a:xfrm>
          <a:prstGeom prst="rect">
            <a:avLst/>
          </a:prstGeom>
          <a:noFill/>
        </p:spPr>
        <p:txBody>
          <a:bodyPr wrap="square">
            <a:spAutoFit/>
          </a:bodyPr>
          <a:lstStyle/>
          <a:p>
            <a:r>
              <a:rPr lang="en-GB" dirty="0">
                <a:latin typeface="Calibri" panose="020F0502020204030204" pitchFamily="34" charset="0"/>
                <a:cs typeface="Times New Roman" panose="02020603050405020304" pitchFamily="18" charset="0"/>
              </a:rPr>
              <a:t>Alpha </a:t>
            </a:r>
            <a:r>
              <a:rPr lang="en-GB" dirty="0" err="1">
                <a:latin typeface="Calibri" panose="020F0502020204030204" pitchFamily="34" charset="0"/>
                <a:cs typeface="Times New Roman" panose="02020603050405020304" pitchFamily="18" charset="0"/>
              </a:rPr>
              <a:t>cordance</a:t>
            </a:r>
            <a:r>
              <a:rPr lang="en-GB" dirty="0">
                <a:latin typeface="Calibri" panose="020F0502020204030204" pitchFamily="34" charset="0"/>
                <a:cs typeface="Times New Roman" panose="02020603050405020304" pitchFamily="18" charset="0"/>
              </a:rPr>
              <a:t> decreases at all frequencies except 2.5 Hz.</a:t>
            </a:r>
          </a:p>
          <a:p>
            <a:endParaRPr lang="en-GB" sz="900" dirty="0">
              <a:latin typeface="Calibri" panose="020F0502020204030204" pitchFamily="34" charset="0"/>
              <a:cs typeface="Times New Roman" panose="02020603050405020304" pitchFamily="18" charset="0"/>
            </a:endParaRPr>
          </a:p>
          <a:p>
            <a:r>
              <a:rPr lang="en-GB" dirty="0">
                <a:latin typeface="Calibri" panose="020F0502020204030204" pitchFamily="34" charset="0"/>
                <a:cs typeface="Times New Roman" panose="02020603050405020304" pitchFamily="18" charset="0"/>
              </a:rPr>
              <a:t>Slopes:</a:t>
            </a:r>
          </a:p>
          <a:p>
            <a:r>
              <a:rPr lang="en-GB" dirty="0">
                <a:latin typeface="Calibri" panose="020F0502020204030204" pitchFamily="34" charset="0"/>
                <a:cs typeface="Times New Roman" panose="02020603050405020304" pitchFamily="18" charset="0"/>
              </a:rPr>
              <a:t>Sham	-5.9</a:t>
            </a:r>
          </a:p>
          <a:p>
            <a:r>
              <a:rPr lang="en-GB" dirty="0">
                <a:latin typeface="Calibri" panose="020F0502020204030204" pitchFamily="34" charset="0"/>
                <a:cs typeface="Times New Roman" panose="02020603050405020304" pitchFamily="18" charset="0"/>
              </a:rPr>
              <a:t>2.5 Hz	+2.5</a:t>
            </a:r>
          </a:p>
          <a:p>
            <a:r>
              <a:rPr lang="en-GB" dirty="0">
                <a:latin typeface="Calibri" panose="020F0502020204030204" pitchFamily="34" charset="0"/>
                <a:cs typeface="Times New Roman" panose="02020603050405020304" pitchFamily="18" charset="0"/>
              </a:rPr>
              <a:t>10 Hz	-13.4</a:t>
            </a:r>
          </a:p>
          <a:p>
            <a:r>
              <a:rPr lang="en-GB" dirty="0">
                <a:latin typeface="Calibri" panose="020F0502020204030204" pitchFamily="34" charset="0"/>
                <a:cs typeface="Times New Roman" panose="02020603050405020304" pitchFamily="18" charset="0"/>
              </a:rPr>
              <a:t>80 Hz	-4.1</a:t>
            </a:r>
          </a:p>
          <a:p>
            <a:endParaRPr lang="en-GB" sz="900" dirty="0">
              <a:latin typeface="Calibri" panose="020F0502020204030204" pitchFamily="34" charset="0"/>
              <a:cs typeface="Times New Roman" panose="02020603050405020304" pitchFamily="18" charset="0"/>
            </a:endParaRPr>
          </a:p>
          <a:p>
            <a:r>
              <a:rPr lang="en-GB" dirty="0">
                <a:latin typeface="Calibri" panose="020F0502020204030204" pitchFamily="34" charset="0"/>
                <a:cs typeface="Times New Roman" panose="02020603050405020304" pitchFamily="18" charset="0"/>
              </a:rPr>
              <a:t>Does this tell us anything about blood perfusion?</a:t>
            </a:r>
            <a:endParaRPr lang="en-GB" dirty="0"/>
          </a:p>
        </p:txBody>
      </p:sp>
      <p:cxnSp>
        <p:nvCxnSpPr>
          <p:cNvPr id="19" name="Straight Arrow Connector 18">
            <a:extLst>
              <a:ext uri="{FF2B5EF4-FFF2-40B4-BE49-F238E27FC236}">
                <a16:creationId xmlns:a16="http://schemas.microsoft.com/office/drawing/2014/main" id="{D84931D5-98C0-425F-9403-5436C627EBE7}"/>
              </a:ext>
            </a:extLst>
          </p:cNvPr>
          <p:cNvCxnSpPr>
            <a:cxnSpLocks/>
          </p:cNvCxnSpPr>
          <p:nvPr/>
        </p:nvCxnSpPr>
        <p:spPr>
          <a:xfrm flipH="1">
            <a:off x="7536874" y="1524001"/>
            <a:ext cx="14316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0C16C41-C4FD-4287-83B6-A6F7BD2EEE2B}"/>
              </a:ext>
            </a:extLst>
          </p:cNvPr>
          <p:cNvPicPr>
            <a:picLocks noChangeAspect="1"/>
          </p:cNvPicPr>
          <p:nvPr/>
        </p:nvPicPr>
        <p:blipFill>
          <a:blip r:embed="rId7"/>
          <a:stretch>
            <a:fillRect/>
          </a:stretch>
        </p:blipFill>
        <p:spPr>
          <a:xfrm>
            <a:off x="9078356" y="4860161"/>
            <a:ext cx="2821443" cy="1811024"/>
          </a:xfrm>
          <a:prstGeom prst="rect">
            <a:avLst/>
          </a:prstGeom>
          <a:ln w="15875">
            <a:solidFill>
              <a:schemeClr val="accent1">
                <a:lumMod val="75000"/>
              </a:schemeClr>
            </a:solidFill>
          </a:ln>
        </p:spPr>
      </p:pic>
      <p:sp>
        <p:nvSpPr>
          <p:cNvPr id="20" name="Oval 19">
            <a:extLst>
              <a:ext uri="{FF2B5EF4-FFF2-40B4-BE49-F238E27FC236}">
                <a16:creationId xmlns:a16="http://schemas.microsoft.com/office/drawing/2014/main" id="{6B3F445B-6BE0-4A6B-A583-8267769D798C}"/>
              </a:ext>
            </a:extLst>
          </p:cNvPr>
          <p:cNvSpPr/>
          <p:nvPr/>
        </p:nvSpPr>
        <p:spPr>
          <a:xfrm>
            <a:off x="5483559" y="3012133"/>
            <a:ext cx="663641" cy="652448"/>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1F4139E-5B6E-4977-9F0A-1698FE1FBE62}"/>
              </a:ext>
            </a:extLst>
          </p:cNvPr>
          <p:cNvSpPr/>
          <p:nvPr/>
        </p:nvSpPr>
        <p:spPr>
          <a:xfrm>
            <a:off x="9891103" y="3447954"/>
            <a:ext cx="634022" cy="481146"/>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5CC7524-16AC-42FE-93B7-197983F72BCB}"/>
              </a:ext>
            </a:extLst>
          </p:cNvPr>
          <p:cNvSpPr/>
          <p:nvPr/>
        </p:nvSpPr>
        <p:spPr>
          <a:xfrm>
            <a:off x="1075003" y="1426812"/>
            <a:ext cx="1820597" cy="15480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66FF041-63F0-4527-87CD-0444FE347210}"/>
              </a:ext>
            </a:extLst>
          </p:cNvPr>
          <p:cNvSpPr/>
          <p:nvPr/>
        </p:nvSpPr>
        <p:spPr>
          <a:xfrm>
            <a:off x="1085499" y="4634154"/>
            <a:ext cx="1836000" cy="15164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CDEB718-0F92-4838-884C-1D5A62CF059F}"/>
              </a:ext>
            </a:extLst>
          </p:cNvPr>
          <p:cNvSpPr/>
          <p:nvPr/>
        </p:nvSpPr>
        <p:spPr>
          <a:xfrm>
            <a:off x="5443277" y="1466514"/>
            <a:ext cx="1820597" cy="15164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AE6169FF-28D5-455A-B669-CB00C594CB21}"/>
              </a:ext>
            </a:extLst>
          </p:cNvPr>
          <p:cNvPicPr>
            <a:picLocks noChangeAspect="1"/>
          </p:cNvPicPr>
          <p:nvPr/>
        </p:nvPicPr>
        <p:blipFill>
          <a:blip r:embed="rId8"/>
          <a:stretch>
            <a:fillRect/>
          </a:stretch>
        </p:blipFill>
        <p:spPr>
          <a:xfrm>
            <a:off x="6185300" y="1438839"/>
            <a:ext cx="1351574" cy="810585"/>
          </a:xfrm>
          <a:prstGeom prst="rect">
            <a:avLst/>
          </a:prstGeom>
          <a:ln>
            <a:solidFill>
              <a:schemeClr val="accent1">
                <a:lumMod val="75000"/>
              </a:schemeClr>
            </a:solidFill>
          </a:ln>
        </p:spPr>
      </p:pic>
      <p:sp>
        <p:nvSpPr>
          <p:cNvPr id="26" name="Rectangle 25">
            <a:extLst>
              <a:ext uri="{FF2B5EF4-FFF2-40B4-BE49-F238E27FC236}">
                <a16:creationId xmlns:a16="http://schemas.microsoft.com/office/drawing/2014/main" id="{781D0C9A-71A5-4B73-B012-19DCDD18E89E}"/>
              </a:ext>
            </a:extLst>
          </p:cNvPr>
          <p:cNvSpPr/>
          <p:nvPr/>
        </p:nvSpPr>
        <p:spPr>
          <a:xfrm>
            <a:off x="5438650" y="4634154"/>
            <a:ext cx="1820597" cy="15164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D94CD23-0EA5-4395-AE06-0DCC6F85EB7D}"/>
              </a:ext>
            </a:extLst>
          </p:cNvPr>
          <p:cNvSpPr txBox="1"/>
          <p:nvPr/>
        </p:nvSpPr>
        <p:spPr>
          <a:xfrm>
            <a:off x="8180297" y="3109290"/>
            <a:ext cx="484428" cy="276999"/>
          </a:xfrm>
          <a:prstGeom prst="rect">
            <a:avLst/>
          </a:prstGeom>
          <a:noFill/>
        </p:spPr>
        <p:txBody>
          <a:bodyPr wrap="none" rtlCol="0">
            <a:spAutoFit/>
          </a:bodyPr>
          <a:lstStyle/>
          <a:p>
            <a:r>
              <a:rPr lang="en-GB" sz="1200" dirty="0"/>
              <a:t>Slots</a:t>
            </a:r>
          </a:p>
        </p:txBody>
      </p:sp>
      <p:sp>
        <p:nvSpPr>
          <p:cNvPr id="27" name="TextBox 26">
            <a:extLst>
              <a:ext uri="{FF2B5EF4-FFF2-40B4-BE49-F238E27FC236}">
                <a16:creationId xmlns:a16="http://schemas.microsoft.com/office/drawing/2014/main" id="{96442E96-A916-46B8-81CC-8C8DB25B61A6}"/>
              </a:ext>
            </a:extLst>
          </p:cNvPr>
          <p:cNvSpPr txBox="1"/>
          <p:nvPr/>
        </p:nvSpPr>
        <p:spPr>
          <a:xfrm>
            <a:off x="3875339" y="3106266"/>
            <a:ext cx="484428" cy="276999"/>
          </a:xfrm>
          <a:prstGeom prst="rect">
            <a:avLst/>
          </a:prstGeom>
          <a:noFill/>
        </p:spPr>
        <p:txBody>
          <a:bodyPr wrap="none" rtlCol="0">
            <a:spAutoFit/>
          </a:bodyPr>
          <a:lstStyle/>
          <a:p>
            <a:r>
              <a:rPr lang="en-GB" sz="1200" dirty="0"/>
              <a:t>Slots</a:t>
            </a:r>
          </a:p>
        </p:txBody>
      </p:sp>
      <p:sp>
        <p:nvSpPr>
          <p:cNvPr id="28" name="TextBox 27">
            <a:extLst>
              <a:ext uri="{FF2B5EF4-FFF2-40B4-BE49-F238E27FC236}">
                <a16:creationId xmlns:a16="http://schemas.microsoft.com/office/drawing/2014/main" id="{B414902E-F417-4222-9DF8-635CD2678584}"/>
              </a:ext>
            </a:extLst>
          </p:cNvPr>
          <p:cNvSpPr txBox="1"/>
          <p:nvPr/>
        </p:nvSpPr>
        <p:spPr>
          <a:xfrm>
            <a:off x="3875339" y="6280831"/>
            <a:ext cx="484428" cy="276999"/>
          </a:xfrm>
          <a:prstGeom prst="rect">
            <a:avLst/>
          </a:prstGeom>
          <a:noFill/>
        </p:spPr>
        <p:txBody>
          <a:bodyPr wrap="none" rtlCol="0">
            <a:spAutoFit/>
          </a:bodyPr>
          <a:lstStyle/>
          <a:p>
            <a:r>
              <a:rPr lang="en-GB" sz="1200" dirty="0"/>
              <a:t>Slots</a:t>
            </a:r>
          </a:p>
        </p:txBody>
      </p:sp>
      <p:sp>
        <p:nvSpPr>
          <p:cNvPr id="29" name="TextBox 28">
            <a:extLst>
              <a:ext uri="{FF2B5EF4-FFF2-40B4-BE49-F238E27FC236}">
                <a16:creationId xmlns:a16="http://schemas.microsoft.com/office/drawing/2014/main" id="{70DD289C-54F9-46B0-8294-F061A864E1E0}"/>
              </a:ext>
            </a:extLst>
          </p:cNvPr>
          <p:cNvSpPr txBox="1"/>
          <p:nvPr/>
        </p:nvSpPr>
        <p:spPr>
          <a:xfrm>
            <a:off x="8232613" y="6280832"/>
            <a:ext cx="484428" cy="276999"/>
          </a:xfrm>
          <a:prstGeom prst="rect">
            <a:avLst/>
          </a:prstGeom>
          <a:noFill/>
        </p:spPr>
        <p:txBody>
          <a:bodyPr wrap="none" rtlCol="0">
            <a:spAutoFit/>
          </a:bodyPr>
          <a:lstStyle/>
          <a:p>
            <a:r>
              <a:rPr lang="en-GB" sz="1200" dirty="0"/>
              <a:t>Slots</a:t>
            </a:r>
          </a:p>
        </p:txBody>
      </p:sp>
    </p:spTree>
    <p:extLst>
      <p:ext uri="{BB962C8B-B14F-4D97-AF65-F5344CB8AC3E}">
        <p14:creationId xmlns:p14="http://schemas.microsoft.com/office/powerpoint/2010/main" val="140519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106"/>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F0BAC4F2-3502-402E-B6B4-2E7DB4A7378A}"/>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28</a:t>
            </a:fld>
            <a:endParaRPr lang="en-GB" dirty="0"/>
          </a:p>
        </p:txBody>
      </p:sp>
      <p:sp>
        <p:nvSpPr>
          <p:cNvPr id="6" name="TextBox 5">
            <a:extLst>
              <a:ext uri="{FF2B5EF4-FFF2-40B4-BE49-F238E27FC236}">
                <a16:creationId xmlns:a16="http://schemas.microsoft.com/office/drawing/2014/main" id="{B89617CE-7882-4CFB-98F7-03011B4E395B}"/>
              </a:ext>
            </a:extLst>
          </p:cNvPr>
          <p:cNvSpPr txBox="1"/>
          <p:nvPr/>
        </p:nvSpPr>
        <p:spPr>
          <a:xfrm>
            <a:off x="2757623" y="349934"/>
            <a:ext cx="6676828" cy="523220"/>
          </a:xfrm>
          <a:prstGeom prst="rect">
            <a:avLst/>
          </a:prstGeom>
          <a:noFill/>
        </p:spPr>
        <p:txBody>
          <a:bodyPr wrap="none" rtlCol="0">
            <a:spAutoFit/>
          </a:bodyPr>
          <a:lstStyle/>
          <a:p>
            <a:pPr algn="ctr"/>
            <a:r>
              <a:rPr lang="en-GB" sz="2800" dirty="0" err="1">
                <a:solidFill>
                  <a:schemeClr val="accent1">
                    <a:lumMod val="50000"/>
                  </a:schemeClr>
                </a:solidFill>
                <a:latin typeface="Lucida Console" panose="020B0609040504020204" pitchFamily="49" charset="0"/>
                <a:cs typeface="Lucida Sans Unicode" panose="020B0602030504020204" pitchFamily="34" charset="0"/>
              </a:rPr>
              <a:t>Cordance</a:t>
            </a:r>
            <a:r>
              <a:rPr lang="en-GB" sz="2800" dirty="0">
                <a:solidFill>
                  <a:schemeClr val="accent1">
                    <a:lumMod val="50000"/>
                  </a:schemeClr>
                </a:solidFill>
                <a:latin typeface="Lucida Console" panose="020B0609040504020204" pitchFamily="49" charset="0"/>
                <a:cs typeface="Lucida Sans Unicode" panose="020B0602030504020204" pitchFamily="34" charset="0"/>
              </a:rPr>
              <a:t>: a work-in-progress 2</a:t>
            </a:r>
          </a:p>
        </p:txBody>
      </p:sp>
      <p:sp>
        <p:nvSpPr>
          <p:cNvPr id="7" name="TextBox 6">
            <a:extLst>
              <a:ext uri="{FF2B5EF4-FFF2-40B4-BE49-F238E27FC236}">
                <a16:creationId xmlns:a16="http://schemas.microsoft.com/office/drawing/2014/main" id="{3F961353-B882-43B9-950D-C805FA441BCA}"/>
              </a:ext>
            </a:extLst>
          </p:cNvPr>
          <p:cNvSpPr txBox="1"/>
          <p:nvPr/>
        </p:nvSpPr>
        <p:spPr>
          <a:xfrm>
            <a:off x="2790875" y="4727788"/>
            <a:ext cx="5646542" cy="1892826"/>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Significant differences in </a:t>
            </a:r>
            <a:r>
              <a:rPr lang="en-GB" dirty="0" err="1">
                <a:latin typeface="Calibri" panose="020F0502020204030204" pitchFamily="34" charset="0"/>
                <a:ea typeface="Calibri" panose="020F0502020204030204" pitchFamily="34" charset="0"/>
                <a:cs typeface="Times New Roman" panose="02020603050405020304" pitchFamily="18" charset="0"/>
              </a:rPr>
              <a:t>cordance</a:t>
            </a:r>
            <a:r>
              <a:rPr lang="en-GB" dirty="0">
                <a:latin typeface="Calibri" panose="020F0502020204030204" pitchFamily="34" charset="0"/>
                <a:ea typeface="Calibri" panose="020F0502020204030204" pitchFamily="34" charset="0"/>
                <a:cs typeface="Times New Roman" panose="02020603050405020304" pitchFamily="18" charset="0"/>
              </a:rPr>
              <a:t> with frequency occur more often on the Left and Anteriorly than </a:t>
            </a:r>
          </a:p>
          <a:p>
            <a:pPr algn="ctr"/>
            <a:r>
              <a:rPr lang="en-GB" dirty="0">
                <a:latin typeface="Calibri" panose="020F0502020204030204" pitchFamily="34" charset="0"/>
                <a:ea typeface="Calibri" panose="020F0502020204030204" pitchFamily="34" charset="0"/>
                <a:cs typeface="Times New Roman" panose="02020603050405020304" pitchFamily="18" charset="0"/>
              </a:rPr>
              <a:t>on the Right or Posteriorly (p &lt; 10</a:t>
            </a:r>
            <a:r>
              <a:rPr lang="en-GB" baseline="30000" dirty="0">
                <a:latin typeface="Calibri" panose="020F0502020204030204" pitchFamily="34" charset="0"/>
                <a:ea typeface="Calibri" panose="020F0502020204030204" pitchFamily="34" charset="0"/>
                <a:cs typeface="Times New Roman" panose="02020603050405020304" pitchFamily="18" charset="0"/>
              </a:rPr>
              <a:t>-2</a:t>
            </a:r>
            <a:r>
              <a:rPr lang="en-GB" dirty="0">
                <a:latin typeface="Calibri" panose="020F0502020204030204" pitchFamily="34" charset="0"/>
                <a:ea typeface="Calibri" panose="020F0502020204030204" pitchFamily="34" charset="0"/>
                <a:cs typeface="Times New Roman" panose="02020603050405020304" pitchFamily="18" charset="0"/>
              </a:rPr>
              <a:t>, p &lt; 10</a:t>
            </a:r>
            <a:r>
              <a:rPr lang="en-GB" baseline="30000" dirty="0">
                <a:latin typeface="Calibri" panose="020F0502020204030204" pitchFamily="34" charset="0"/>
                <a:ea typeface="Calibri" panose="020F0502020204030204" pitchFamily="34" charset="0"/>
                <a:cs typeface="Times New Roman" panose="02020603050405020304" pitchFamily="18" charset="0"/>
              </a:rPr>
              <a:t>-4</a:t>
            </a:r>
            <a:r>
              <a:rPr lang="en-GB" dirty="0">
                <a:latin typeface="Calibri" panose="020F0502020204030204" pitchFamily="34" charset="0"/>
                <a:ea typeface="Calibri" panose="020F0502020204030204" pitchFamily="34" charset="0"/>
                <a:cs typeface="Times New Roman" panose="02020603050405020304" pitchFamily="18" charset="0"/>
              </a:rPr>
              <a:t>).</a:t>
            </a:r>
          </a:p>
          <a:p>
            <a:pPr algn="ctr"/>
            <a:endParaRPr lang="en-GB" sz="900" dirty="0">
              <a:latin typeface="Calibri" panose="020F0502020204030204" pitchFamily="34" charset="0"/>
              <a:cs typeface="Times New Roman" panose="02020603050405020304" pitchFamily="18" charset="0"/>
            </a:endParaRPr>
          </a:p>
          <a:p>
            <a:pPr algn="ctr"/>
            <a:r>
              <a:rPr lang="en-GB" dirty="0">
                <a:latin typeface="Calibri" panose="020F0502020204030204" pitchFamily="34" charset="0"/>
                <a:cs typeface="Times New Roman" panose="02020603050405020304" pitchFamily="18" charset="0"/>
              </a:rPr>
              <a:t>During stimulation, posterior/anterior, left/right and central /outer ratios of positive </a:t>
            </a:r>
            <a:r>
              <a:rPr lang="en-GB" dirty="0" err="1">
                <a:latin typeface="Calibri" panose="020F0502020204030204" pitchFamily="34" charset="0"/>
                <a:cs typeface="Times New Roman" panose="02020603050405020304" pitchFamily="18" charset="0"/>
              </a:rPr>
              <a:t>cordance</a:t>
            </a:r>
            <a:r>
              <a:rPr lang="en-GB" dirty="0">
                <a:latin typeface="Calibri" panose="020F0502020204030204" pitchFamily="34" charset="0"/>
                <a:cs typeface="Times New Roman" panose="02020603050405020304" pitchFamily="18" charset="0"/>
              </a:rPr>
              <a:t> (‘concordance’) are all greatest during sham TEAS.</a:t>
            </a:r>
            <a:endParaRPr lang="en-GB" dirty="0"/>
          </a:p>
        </p:txBody>
      </p:sp>
      <p:pic>
        <p:nvPicPr>
          <p:cNvPr id="8" name="Picture 7">
            <a:extLst>
              <a:ext uri="{FF2B5EF4-FFF2-40B4-BE49-F238E27FC236}">
                <a16:creationId xmlns:a16="http://schemas.microsoft.com/office/drawing/2014/main" id="{556EA52E-593B-4070-AAEB-54503C9D3AAA}"/>
              </a:ext>
            </a:extLst>
          </p:cNvPr>
          <p:cNvPicPr>
            <a:picLocks noChangeAspect="1"/>
          </p:cNvPicPr>
          <p:nvPr/>
        </p:nvPicPr>
        <p:blipFill>
          <a:blip r:embed="rId3"/>
          <a:stretch>
            <a:fillRect/>
          </a:stretch>
        </p:blipFill>
        <p:spPr>
          <a:xfrm>
            <a:off x="777325" y="1114549"/>
            <a:ext cx="4584589" cy="2755631"/>
          </a:xfrm>
          <a:prstGeom prst="rect">
            <a:avLst/>
          </a:prstGeom>
          <a:ln>
            <a:solidFill>
              <a:schemeClr val="accent1">
                <a:lumMod val="75000"/>
              </a:schemeClr>
            </a:solidFill>
          </a:ln>
        </p:spPr>
      </p:pic>
      <p:pic>
        <p:nvPicPr>
          <p:cNvPr id="9" name="Picture 8">
            <a:extLst>
              <a:ext uri="{FF2B5EF4-FFF2-40B4-BE49-F238E27FC236}">
                <a16:creationId xmlns:a16="http://schemas.microsoft.com/office/drawing/2014/main" id="{3076DC8B-2FBD-40F1-A97C-90BB2B89ED6C}"/>
              </a:ext>
            </a:extLst>
          </p:cNvPr>
          <p:cNvPicPr>
            <a:picLocks noChangeAspect="1"/>
          </p:cNvPicPr>
          <p:nvPr/>
        </p:nvPicPr>
        <p:blipFill>
          <a:blip r:embed="rId4"/>
          <a:stretch>
            <a:fillRect/>
          </a:stretch>
        </p:blipFill>
        <p:spPr>
          <a:xfrm>
            <a:off x="5623268" y="1114549"/>
            <a:ext cx="4584589" cy="2755631"/>
          </a:xfrm>
          <a:prstGeom prst="rect">
            <a:avLst/>
          </a:prstGeom>
          <a:ln>
            <a:solidFill>
              <a:schemeClr val="accent1">
                <a:lumMod val="75000"/>
              </a:schemeClr>
            </a:solidFill>
          </a:ln>
        </p:spPr>
      </p:pic>
      <p:sp>
        <p:nvSpPr>
          <p:cNvPr id="10" name="Oval 9">
            <a:extLst>
              <a:ext uri="{FF2B5EF4-FFF2-40B4-BE49-F238E27FC236}">
                <a16:creationId xmlns:a16="http://schemas.microsoft.com/office/drawing/2014/main" id="{DCFD288D-E773-4AAB-899E-E30958AA06CA}"/>
              </a:ext>
            </a:extLst>
          </p:cNvPr>
          <p:cNvSpPr/>
          <p:nvPr/>
        </p:nvSpPr>
        <p:spPr>
          <a:xfrm>
            <a:off x="1754910" y="1852015"/>
            <a:ext cx="1884216" cy="11761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FE81D91-B4C2-4EE1-AD37-98AAF344DBF7}"/>
              </a:ext>
            </a:extLst>
          </p:cNvPr>
          <p:cNvSpPr/>
          <p:nvPr/>
        </p:nvSpPr>
        <p:spPr>
          <a:xfrm>
            <a:off x="6553201" y="1852015"/>
            <a:ext cx="1884216" cy="11761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66AAAB6-85BC-4586-B1BC-EA0F55FE9D9F}"/>
              </a:ext>
            </a:extLst>
          </p:cNvPr>
          <p:cNvSpPr/>
          <p:nvPr/>
        </p:nvSpPr>
        <p:spPr>
          <a:xfrm>
            <a:off x="1594624" y="1825625"/>
            <a:ext cx="2090284" cy="1441682"/>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82883F-7169-458B-991D-BA3D1D1CE162}"/>
              </a:ext>
            </a:extLst>
          </p:cNvPr>
          <p:cNvSpPr/>
          <p:nvPr/>
        </p:nvSpPr>
        <p:spPr>
          <a:xfrm>
            <a:off x="6450167" y="1821271"/>
            <a:ext cx="2090284" cy="1441682"/>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9190630-0A00-43A5-A45A-34FEC3824772}"/>
              </a:ext>
            </a:extLst>
          </p:cNvPr>
          <p:cNvSpPr txBox="1"/>
          <p:nvPr/>
        </p:nvSpPr>
        <p:spPr>
          <a:xfrm>
            <a:off x="926494" y="4035134"/>
            <a:ext cx="9104197" cy="646331"/>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Left: Differences in </a:t>
            </a:r>
            <a:r>
              <a:rPr lang="en-GB" dirty="0" err="1">
                <a:latin typeface="Calibri" panose="020F0502020204030204" pitchFamily="34" charset="0"/>
                <a:ea typeface="Calibri" panose="020F0502020204030204" pitchFamily="34" charset="0"/>
                <a:cs typeface="Times New Roman" panose="02020603050405020304" pitchFamily="18" charset="0"/>
              </a:rPr>
              <a:t>cordance</a:t>
            </a:r>
            <a:r>
              <a:rPr lang="en-GB" dirty="0">
                <a:latin typeface="Calibri" panose="020F0502020204030204" pitchFamily="34" charset="0"/>
                <a:ea typeface="Calibri" panose="020F0502020204030204" pitchFamily="34" charset="0"/>
                <a:cs typeface="Times New Roman" panose="02020603050405020304" pitchFamily="18" charset="0"/>
              </a:rPr>
              <a:t> with frequency are fewer post-TEAS. </a:t>
            </a:r>
          </a:p>
          <a:p>
            <a:pPr algn="ctr"/>
            <a:r>
              <a:rPr lang="en-GB" dirty="0">
                <a:latin typeface="Calibri" panose="020F0502020204030204" pitchFamily="34" charset="0"/>
                <a:cs typeface="Times New Roman" panose="02020603050405020304" pitchFamily="18" charset="0"/>
              </a:rPr>
              <a:t>Right: At some electrodes, these differences are more evident in 1-Hz bins than standard bands. </a:t>
            </a:r>
            <a:endParaRPr lang="en-GB" dirty="0"/>
          </a:p>
        </p:txBody>
      </p:sp>
      <p:sp>
        <p:nvSpPr>
          <p:cNvPr id="15" name="TextBox 14">
            <a:extLst>
              <a:ext uri="{FF2B5EF4-FFF2-40B4-BE49-F238E27FC236}">
                <a16:creationId xmlns:a16="http://schemas.microsoft.com/office/drawing/2014/main" id="{5520EA21-C47B-4D81-80D8-4A10087A6A7C}"/>
              </a:ext>
            </a:extLst>
          </p:cNvPr>
          <p:cNvSpPr txBox="1"/>
          <p:nvPr/>
        </p:nvSpPr>
        <p:spPr>
          <a:xfrm>
            <a:off x="10013881" y="5267116"/>
            <a:ext cx="1339919" cy="646331"/>
          </a:xfrm>
          <a:prstGeom prst="rect">
            <a:avLst/>
          </a:prstGeom>
          <a:noFill/>
        </p:spPr>
        <p:txBody>
          <a:bodyPr wrap="none" rtlCol="0">
            <a:spAutoFit/>
          </a:bodyPr>
          <a:lstStyle/>
          <a:p>
            <a:r>
              <a:rPr lang="en-GB" b="1" dirty="0">
                <a:latin typeface="Calibri" panose="020F0502020204030204" pitchFamily="34" charset="0"/>
                <a:ea typeface="Calibri" panose="020F0502020204030204" pitchFamily="34" charset="0"/>
                <a:cs typeface="Times New Roman" panose="02020603050405020304" pitchFamily="18" charset="0"/>
              </a:rPr>
              <a:t>FFR 3, VC 2?</a:t>
            </a:r>
          </a:p>
          <a:p>
            <a:endParaRPr lang="en-GB" dirty="0"/>
          </a:p>
        </p:txBody>
      </p:sp>
      <p:sp>
        <p:nvSpPr>
          <p:cNvPr id="16" name="TextBox 15">
            <a:extLst>
              <a:ext uri="{FF2B5EF4-FFF2-40B4-BE49-F238E27FC236}">
                <a16:creationId xmlns:a16="http://schemas.microsoft.com/office/drawing/2014/main" id="{4B59EC9D-302B-4B53-8C3C-195ADCC6B7FB}"/>
              </a:ext>
            </a:extLst>
          </p:cNvPr>
          <p:cNvSpPr txBox="1"/>
          <p:nvPr/>
        </p:nvSpPr>
        <p:spPr>
          <a:xfrm>
            <a:off x="4866189" y="3429000"/>
            <a:ext cx="484428" cy="276999"/>
          </a:xfrm>
          <a:prstGeom prst="rect">
            <a:avLst/>
          </a:prstGeom>
          <a:noFill/>
        </p:spPr>
        <p:txBody>
          <a:bodyPr wrap="none" rtlCol="0">
            <a:spAutoFit/>
          </a:bodyPr>
          <a:lstStyle/>
          <a:p>
            <a:r>
              <a:rPr lang="en-GB" sz="1200" dirty="0"/>
              <a:t>Slots</a:t>
            </a:r>
          </a:p>
        </p:txBody>
      </p:sp>
      <p:sp>
        <p:nvSpPr>
          <p:cNvPr id="17" name="TextBox 16">
            <a:extLst>
              <a:ext uri="{FF2B5EF4-FFF2-40B4-BE49-F238E27FC236}">
                <a16:creationId xmlns:a16="http://schemas.microsoft.com/office/drawing/2014/main" id="{3C8EE042-4622-4F9F-B044-D5CA61B24BE3}"/>
              </a:ext>
            </a:extLst>
          </p:cNvPr>
          <p:cNvSpPr txBox="1"/>
          <p:nvPr/>
        </p:nvSpPr>
        <p:spPr>
          <a:xfrm>
            <a:off x="9723429" y="3429000"/>
            <a:ext cx="484428" cy="276999"/>
          </a:xfrm>
          <a:prstGeom prst="rect">
            <a:avLst/>
          </a:prstGeom>
          <a:noFill/>
        </p:spPr>
        <p:txBody>
          <a:bodyPr wrap="none" rtlCol="0">
            <a:spAutoFit/>
          </a:bodyPr>
          <a:lstStyle/>
          <a:p>
            <a:r>
              <a:rPr lang="en-GB" sz="1200" dirty="0"/>
              <a:t>Slots</a:t>
            </a:r>
          </a:p>
        </p:txBody>
      </p:sp>
    </p:spTree>
    <p:extLst>
      <p:ext uri="{BB962C8B-B14F-4D97-AF65-F5344CB8AC3E}">
        <p14:creationId xmlns:p14="http://schemas.microsoft.com/office/powerpoint/2010/main" val="511521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8368FFA2-5D76-4A42-8C5F-B1AEE06C354D}"/>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29</a:t>
            </a:fld>
            <a:endParaRPr lang="en-GB" dirty="0"/>
          </a:p>
        </p:txBody>
      </p:sp>
      <p:sp>
        <p:nvSpPr>
          <p:cNvPr id="6" name="TextBox 5">
            <a:extLst>
              <a:ext uri="{FF2B5EF4-FFF2-40B4-BE49-F238E27FC236}">
                <a16:creationId xmlns:a16="http://schemas.microsoft.com/office/drawing/2014/main" id="{8DC14F33-EDF0-4E79-9B7C-E32EB7D93329}"/>
              </a:ext>
            </a:extLst>
          </p:cNvPr>
          <p:cNvSpPr txBox="1"/>
          <p:nvPr/>
        </p:nvSpPr>
        <p:spPr>
          <a:xfrm>
            <a:off x="2649425" y="349934"/>
            <a:ext cx="6893234"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EEG linear time-domain measures</a:t>
            </a:r>
          </a:p>
        </p:txBody>
      </p:sp>
      <p:pic>
        <p:nvPicPr>
          <p:cNvPr id="10" name="Picture 9">
            <a:extLst>
              <a:ext uri="{FF2B5EF4-FFF2-40B4-BE49-F238E27FC236}">
                <a16:creationId xmlns:a16="http://schemas.microsoft.com/office/drawing/2014/main" id="{53C32B72-2C2C-4660-A05B-DCB2DA97F1AB}"/>
              </a:ext>
            </a:extLst>
          </p:cNvPr>
          <p:cNvPicPr>
            <a:picLocks noChangeAspect="1"/>
          </p:cNvPicPr>
          <p:nvPr/>
        </p:nvPicPr>
        <p:blipFill>
          <a:blip r:embed="rId3"/>
          <a:stretch>
            <a:fillRect/>
          </a:stretch>
        </p:blipFill>
        <p:spPr>
          <a:xfrm>
            <a:off x="7261103" y="1160879"/>
            <a:ext cx="4563112" cy="2715004"/>
          </a:xfrm>
          <a:prstGeom prst="rect">
            <a:avLst/>
          </a:prstGeom>
          <a:ln>
            <a:solidFill>
              <a:schemeClr val="accent1">
                <a:lumMod val="75000"/>
              </a:schemeClr>
            </a:solidFill>
          </a:ln>
        </p:spPr>
      </p:pic>
      <p:pic>
        <p:nvPicPr>
          <p:cNvPr id="12" name="Picture 11">
            <a:extLst>
              <a:ext uri="{FF2B5EF4-FFF2-40B4-BE49-F238E27FC236}">
                <a16:creationId xmlns:a16="http://schemas.microsoft.com/office/drawing/2014/main" id="{9A0C0E6B-A339-48EF-A5CA-C0E54D632C99}"/>
              </a:ext>
            </a:extLst>
          </p:cNvPr>
          <p:cNvPicPr>
            <a:picLocks noChangeAspect="1"/>
          </p:cNvPicPr>
          <p:nvPr/>
        </p:nvPicPr>
        <p:blipFill>
          <a:blip r:embed="rId4"/>
          <a:stretch>
            <a:fillRect/>
          </a:stretch>
        </p:blipFill>
        <p:spPr>
          <a:xfrm>
            <a:off x="248635" y="1160879"/>
            <a:ext cx="4563112" cy="2705478"/>
          </a:xfrm>
          <a:prstGeom prst="rect">
            <a:avLst/>
          </a:prstGeom>
          <a:ln>
            <a:solidFill>
              <a:schemeClr val="accent1">
                <a:lumMod val="75000"/>
              </a:schemeClr>
            </a:solidFill>
          </a:ln>
        </p:spPr>
      </p:pic>
      <p:pic>
        <p:nvPicPr>
          <p:cNvPr id="14" name="Picture 13">
            <a:extLst>
              <a:ext uri="{FF2B5EF4-FFF2-40B4-BE49-F238E27FC236}">
                <a16:creationId xmlns:a16="http://schemas.microsoft.com/office/drawing/2014/main" id="{8DF0A0E8-5F9E-4FC9-9DF1-BAE786E521C6}"/>
              </a:ext>
            </a:extLst>
          </p:cNvPr>
          <p:cNvPicPr>
            <a:picLocks noChangeAspect="1"/>
          </p:cNvPicPr>
          <p:nvPr/>
        </p:nvPicPr>
        <p:blipFill>
          <a:blip r:embed="rId5"/>
          <a:stretch>
            <a:fillRect/>
          </a:stretch>
        </p:blipFill>
        <p:spPr>
          <a:xfrm>
            <a:off x="1165221" y="4079922"/>
            <a:ext cx="4553585" cy="2695951"/>
          </a:xfrm>
          <a:prstGeom prst="rect">
            <a:avLst/>
          </a:prstGeom>
          <a:ln>
            <a:solidFill>
              <a:schemeClr val="accent1">
                <a:lumMod val="75000"/>
              </a:schemeClr>
            </a:solidFill>
          </a:ln>
        </p:spPr>
      </p:pic>
      <p:pic>
        <p:nvPicPr>
          <p:cNvPr id="16" name="Picture 15">
            <a:extLst>
              <a:ext uri="{FF2B5EF4-FFF2-40B4-BE49-F238E27FC236}">
                <a16:creationId xmlns:a16="http://schemas.microsoft.com/office/drawing/2014/main" id="{9C384E7A-1505-424D-925C-3500B238DF41}"/>
              </a:ext>
            </a:extLst>
          </p:cNvPr>
          <p:cNvPicPr>
            <a:picLocks noChangeAspect="1"/>
          </p:cNvPicPr>
          <p:nvPr/>
        </p:nvPicPr>
        <p:blipFill>
          <a:blip r:embed="rId6"/>
          <a:stretch>
            <a:fillRect/>
          </a:stretch>
        </p:blipFill>
        <p:spPr>
          <a:xfrm>
            <a:off x="6096000" y="4070395"/>
            <a:ext cx="4572638" cy="2705478"/>
          </a:xfrm>
          <a:prstGeom prst="rect">
            <a:avLst/>
          </a:prstGeom>
          <a:ln>
            <a:solidFill>
              <a:schemeClr val="accent1">
                <a:lumMod val="75000"/>
              </a:schemeClr>
            </a:solidFill>
          </a:ln>
        </p:spPr>
      </p:pic>
      <p:sp>
        <p:nvSpPr>
          <p:cNvPr id="17" name="TextBox 16">
            <a:extLst>
              <a:ext uri="{FF2B5EF4-FFF2-40B4-BE49-F238E27FC236}">
                <a16:creationId xmlns:a16="http://schemas.microsoft.com/office/drawing/2014/main" id="{E8F80C78-1B5E-41BD-94AA-FB55F6CBE76D}"/>
              </a:ext>
            </a:extLst>
          </p:cNvPr>
          <p:cNvSpPr txBox="1"/>
          <p:nvPr/>
        </p:nvSpPr>
        <p:spPr>
          <a:xfrm>
            <a:off x="4695140" y="1813173"/>
            <a:ext cx="2668370" cy="1615827"/>
          </a:xfrm>
          <a:prstGeom prst="rect">
            <a:avLst/>
          </a:prstGeom>
          <a:noFill/>
        </p:spPr>
        <p:txBody>
          <a:bodyPr wrap="square">
            <a:spAutoFit/>
          </a:bodyPr>
          <a:lstStyle/>
          <a:p>
            <a:pPr algn="ctr"/>
            <a:r>
              <a:rPr lang="en-GB" dirty="0">
                <a:latin typeface="Calibri" panose="020F0502020204030204" pitchFamily="34" charset="0"/>
                <a:cs typeface="Times New Roman" panose="02020603050405020304" pitchFamily="18" charset="0"/>
              </a:rPr>
              <a:t>Is 10 Hz TEAS ‘different’</a:t>
            </a:r>
          </a:p>
          <a:p>
            <a:pPr algn="ctr"/>
            <a:r>
              <a:rPr lang="en-GB" dirty="0">
                <a:latin typeface="Calibri" panose="020F0502020204030204" pitchFamily="34" charset="0"/>
                <a:cs typeface="Times New Roman" panose="02020603050405020304" pitchFamily="18" charset="0"/>
              </a:rPr>
              <a:t>in some way.</a:t>
            </a:r>
          </a:p>
          <a:p>
            <a:pPr algn="ctr"/>
            <a:endParaRPr lang="en-GB" dirty="0">
              <a:latin typeface="Calibri" panose="020F0502020204030204" pitchFamily="34" charset="0"/>
              <a:cs typeface="Times New Roman" panose="02020603050405020304" pitchFamily="18" charset="0"/>
            </a:endParaRPr>
          </a:p>
          <a:p>
            <a:pPr algn="ctr"/>
            <a:r>
              <a:rPr lang="en-GB" dirty="0">
                <a:latin typeface="Calibri" panose="020F0502020204030204" pitchFamily="34" charset="0"/>
                <a:cs typeface="Times New Roman" panose="02020603050405020304" pitchFamily="18" charset="0"/>
              </a:rPr>
              <a:t>If so – what does this </a:t>
            </a:r>
          </a:p>
          <a:p>
            <a:pPr algn="ctr"/>
            <a:r>
              <a:rPr lang="en-GB" dirty="0">
                <a:latin typeface="Calibri" panose="020F0502020204030204" pitchFamily="34" charset="0"/>
                <a:cs typeface="Times New Roman" panose="02020603050405020304" pitchFamily="18" charset="0"/>
              </a:rPr>
              <a:t>tell us?</a:t>
            </a:r>
          </a:p>
          <a:p>
            <a:endParaRPr lang="en-GB" sz="900" dirty="0">
              <a:latin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4CDBAC19-47F4-4F2A-961A-D6B347BCBC3A}"/>
              </a:ext>
            </a:extLst>
          </p:cNvPr>
          <p:cNvSpPr/>
          <p:nvPr/>
        </p:nvSpPr>
        <p:spPr>
          <a:xfrm>
            <a:off x="1085851" y="1904253"/>
            <a:ext cx="2076450" cy="1708327"/>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D018244-EA87-46AC-9C48-71E57E8B3682}"/>
              </a:ext>
            </a:extLst>
          </p:cNvPr>
          <p:cNvSpPr/>
          <p:nvPr/>
        </p:nvSpPr>
        <p:spPr>
          <a:xfrm>
            <a:off x="1943101" y="4784548"/>
            <a:ext cx="2076450" cy="1708327"/>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766A4D7-2C3B-40E3-A006-13DC468E9C85}"/>
              </a:ext>
            </a:extLst>
          </p:cNvPr>
          <p:cNvSpPr/>
          <p:nvPr/>
        </p:nvSpPr>
        <p:spPr>
          <a:xfrm>
            <a:off x="8077199" y="1904253"/>
            <a:ext cx="2057401" cy="1708327"/>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71CCEF-EEF9-453B-B645-958C832F751B}"/>
              </a:ext>
            </a:extLst>
          </p:cNvPr>
          <p:cNvSpPr/>
          <p:nvPr/>
        </p:nvSpPr>
        <p:spPr>
          <a:xfrm>
            <a:off x="6896101" y="4784547"/>
            <a:ext cx="2076450" cy="1708327"/>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5D3092D-F868-4389-9091-E533EAA1B767}"/>
              </a:ext>
            </a:extLst>
          </p:cNvPr>
          <p:cNvSpPr txBox="1"/>
          <p:nvPr/>
        </p:nvSpPr>
        <p:spPr>
          <a:xfrm>
            <a:off x="353772" y="3589765"/>
            <a:ext cx="484428" cy="276999"/>
          </a:xfrm>
          <a:prstGeom prst="rect">
            <a:avLst/>
          </a:prstGeom>
          <a:noFill/>
        </p:spPr>
        <p:txBody>
          <a:bodyPr wrap="none" rtlCol="0">
            <a:spAutoFit/>
          </a:bodyPr>
          <a:lstStyle/>
          <a:p>
            <a:r>
              <a:rPr lang="en-GB" sz="1200" dirty="0"/>
              <a:t>Slots</a:t>
            </a:r>
          </a:p>
        </p:txBody>
      </p:sp>
      <p:sp>
        <p:nvSpPr>
          <p:cNvPr id="21" name="TextBox 20">
            <a:extLst>
              <a:ext uri="{FF2B5EF4-FFF2-40B4-BE49-F238E27FC236}">
                <a16:creationId xmlns:a16="http://schemas.microsoft.com/office/drawing/2014/main" id="{4D929557-C914-4D5B-A3AB-839C3EEEE89B}"/>
              </a:ext>
            </a:extLst>
          </p:cNvPr>
          <p:cNvSpPr txBox="1"/>
          <p:nvPr/>
        </p:nvSpPr>
        <p:spPr>
          <a:xfrm>
            <a:off x="1245947" y="6480000"/>
            <a:ext cx="484428" cy="276999"/>
          </a:xfrm>
          <a:prstGeom prst="rect">
            <a:avLst/>
          </a:prstGeom>
          <a:noFill/>
        </p:spPr>
        <p:txBody>
          <a:bodyPr wrap="none" rtlCol="0">
            <a:spAutoFit/>
          </a:bodyPr>
          <a:lstStyle/>
          <a:p>
            <a:r>
              <a:rPr lang="en-GB" sz="1200" dirty="0"/>
              <a:t>Slots</a:t>
            </a:r>
          </a:p>
        </p:txBody>
      </p:sp>
      <p:sp>
        <p:nvSpPr>
          <p:cNvPr id="22" name="TextBox 21">
            <a:extLst>
              <a:ext uri="{FF2B5EF4-FFF2-40B4-BE49-F238E27FC236}">
                <a16:creationId xmlns:a16="http://schemas.microsoft.com/office/drawing/2014/main" id="{9BDDA5D5-6BBF-4A76-AF04-9184E12FDC1A}"/>
              </a:ext>
            </a:extLst>
          </p:cNvPr>
          <p:cNvSpPr txBox="1"/>
          <p:nvPr/>
        </p:nvSpPr>
        <p:spPr>
          <a:xfrm>
            <a:off x="7380000" y="3585600"/>
            <a:ext cx="484428" cy="276999"/>
          </a:xfrm>
          <a:prstGeom prst="rect">
            <a:avLst/>
          </a:prstGeom>
          <a:noFill/>
        </p:spPr>
        <p:txBody>
          <a:bodyPr wrap="none" rtlCol="0">
            <a:spAutoFit/>
          </a:bodyPr>
          <a:lstStyle/>
          <a:p>
            <a:r>
              <a:rPr lang="en-GB" sz="1200" dirty="0"/>
              <a:t>Slots</a:t>
            </a:r>
          </a:p>
        </p:txBody>
      </p:sp>
      <p:sp>
        <p:nvSpPr>
          <p:cNvPr id="23" name="TextBox 22">
            <a:extLst>
              <a:ext uri="{FF2B5EF4-FFF2-40B4-BE49-F238E27FC236}">
                <a16:creationId xmlns:a16="http://schemas.microsoft.com/office/drawing/2014/main" id="{9F1D198B-10DD-4FB4-BE5F-86E3711B8A86}"/>
              </a:ext>
            </a:extLst>
          </p:cNvPr>
          <p:cNvSpPr txBox="1"/>
          <p:nvPr/>
        </p:nvSpPr>
        <p:spPr>
          <a:xfrm>
            <a:off x="6156000" y="6480000"/>
            <a:ext cx="484428" cy="276999"/>
          </a:xfrm>
          <a:prstGeom prst="rect">
            <a:avLst/>
          </a:prstGeom>
          <a:noFill/>
        </p:spPr>
        <p:txBody>
          <a:bodyPr wrap="none" rtlCol="0">
            <a:spAutoFit/>
          </a:bodyPr>
          <a:lstStyle/>
          <a:p>
            <a:r>
              <a:rPr lang="en-GB" sz="1200" dirty="0"/>
              <a:t>Slots</a:t>
            </a:r>
          </a:p>
        </p:txBody>
      </p:sp>
    </p:spTree>
    <p:extLst>
      <p:ext uri="{BB962C8B-B14F-4D97-AF65-F5344CB8AC3E}">
        <p14:creationId xmlns:p14="http://schemas.microsoft.com/office/powerpoint/2010/main" val="3745331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2AFD-FF6B-4A76-97EE-C0C0441834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3ADCFDE-08FB-44A9-828E-ADF4C1085C32}"/>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0297EC28-DB68-430F-8A46-4A5B35FCA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F5F24CFD-DFFB-4B41-AF4D-3836355684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74275">
            <a:off x="658434" y="1422534"/>
            <a:ext cx="3525467" cy="458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508CF74B-0394-48AE-8098-918A95A9678F}"/>
              </a:ext>
            </a:extLst>
          </p:cNvPr>
          <p:cNvPicPr>
            <a:picLocks noChangeAspect="1"/>
          </p:cNvPicPr>
          <p:nvPr/>
        </p:nvPicPr>
        <p:blipFill>
          <a:blip r:embed="rId4"/>
          <a:stretch>
            <a:fillRect/>
          </a:stretch>
        </p:blipFill>
        <p:spPr>
          <a:xfrm rot="520346">
            <a:off x="4300160" y="1760376"/>
            <a:ext cx="7324469" cy="4481835"/>
          </a:xfrm>
          <a:prstGeom prst="rect">
            <a:avLst/>
          </a:prstGeom>
        </p:spPr>
      </p:pic>
      <p:sp>
        <p:nvSpPr>
          <p:cNvPr id="7" name="TextBox 6">
            <a:extLst>
              <a:ext uri="{FF2B5EF4-FFF2-40B4-BE49-F238E27FC236}">
                <a16:creationId xmlns:a16="http://schemas.microsoft.com/office/drawing/2014/main" id="{650CFA29-3CB3-4EF5-B6B6-E8B25F7E67E5}"/>
              </a:ext>
            </a:extLst>
          </p:cNvPr>
          <p:cNvSpPr txBox="1"/>
          <p:nvPr/>
        </p:nvSpPr>
        <p:spPr>
          <a:xfrm>
            <a:off x="2149897" y="398289"/>
            <a:ext cx="7758855" cy="523220"/>
          </a:xfrm>
          <a:prstGeom prst="rect">
            <a:avLst/>
          </a:prstGeom>
          <a:noFill/>
        </p:spPr>
        <p:txBody>
          <a:bodyPr wrap="none" rtlCol="0">
            <a:spAutoFit/>
          </a:bodyPr>
          <a:lstStyle/>
          <a:p>
            <a:r>
              <a:rPr lang="en-GB" sz="2800" dirty="0">
                <a:solidFill>
                  <a:schemeClr val="accent1">
                    <a:lumMod val="50000"/>
                  </a:schemeClr>
                </a:solidFill>
                <a:latin typeface="Lucida Console" panose="020B0609040504020204" pitchFamily="49" charset="0"/>
                <a:cs typeface="Lucida Sans Unicode" panose="020B0602030504020204" pitchFamily="34" charset="0"/>
              </a:rPr>
              <a:t>Electroacupuncture book and website</a:t>
            </a:r>
          </a:p>
        </p:txBody>
      </p:sp>
      <p:sp>
        <p:nvSpPr>
          <p:cNvPr id="8" name="Slide Number Placeholder 6">
            <a:extLst>
              <a:ext uri="{FF2B5EF4-FFF2-40B4-BE49-F238E27FC236}">
                <a16:creationId xmlns:a16="http://schemas.microsoft.com/office/drawing/2014/main" id="{C29D3A38-ED26-4B15-A6D5-6043569F6D9B}"/>
              </a:ext>
            </a:extLst>
          </p:cNvPr>
          <p:cNvSpPr>
            <a:spLocks noGrp="1"/>
          </p:cNvSpPr>
          <p:nvPr>
            <p:ph type="sldNum" sz="quarter" idx="12"/>
          </p:nvPr>
        </p:nvSpPr>
        <p:spPr>
          <a:xfrm>
            <a:off x="8610600" y="6356350"/>
            <a:ext cx="2743200" cy="365125"/>
          </a:xfrm>
        </p:spPr>
        <p:txBody>
          <a:bodyPr/>
          <a:lstStyle/>
          <a:p>
            <a:fld id="{D679A6E3-571F-453D-81D3-222C5DC3D1BC}" type="slidenum">
              <a:rPr lang="en-GB" smtClean="0"/>
              <a:t>3</a:t>
            </a:fld>
            <a:endParaRPr lang="en-GB" dirty="0"/>
          </a:p>
        </p:txBody>
      </p:sp>
    </p:spTree>
    <p:extLst>
      <p:ext uri="{BB962C8B-B14F-4D97-AF65-F5344CB8AC3E}">
        <p14:creationId xmlns:p14="http://schemas.microsoft.com/office/powerpoint/2010/main" val="2341898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3E6B251A-5DE1-4CEE-A093-67C0791E7683}"/>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30</a:t>
            </a:fld>
            <a:endParaRPr lang="en-GB" dirty="0"/>
          </a:p>
        </p:txBody>
      </p:sp>
      <p:sp>
        <p:nvSpPr>
          <p:cNvPr id="6" name="TextBox 5">
            <a:extLst>
              <a:ext uri="{FF2B5EF4-FFF2-40B4-BE49-F238E27FC236}">
                <a16:creationId xmlns:a16="http://schemas.microsoft.com/office/drawing/2014/main" id="{E1A3013C-A9CD-4111-B1C4-D5ACCF41D3B5}"/>
              </a:ext>
            </a:extLst>
          </p:cNvPr>
          <p:cNvSpPr txBox="1"/>
          <p:nvPr/>
        </p:nvSpPr>
        <p:spPr>
          <a:xfrm>
            <a:off x="2216620" y="349934"/>
            <a:ext cx="7758855"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Deep Learning vs Machine Learning 1</a:t>
            </a:r>
          </a:p>
        </p:txBody>
      </p:sp>
      <p:sp>
        <p:nvSpPr>
          <p:cNvPr id="9" name="TextBox 8">
            <a:extLst>
              <a:ext uri="{FF2B5EF4-FFF2-40B4-BE49-F238E27FC236}">
                <a16:creationId xmlns:a16="http://schemas.microsoft.com/office/drawing/2014/main" id="{5A13217D-4535-4AB7-8819-C440A41261D6}"/>
              </a:ext>
            </a:extLst>
          </p:cNvPr>
          <p:cNvSpPr txBox="1"/>
          <p:nvPr/>
        </p:nvSpPr>
        <p:spPr>
          <a:xfrm>
            <a:off x="1752003" y="5551924"/>
            <a:ext cx="8554644" cy="1169551"/>
          </a:xfrm>
          <a:prstGeom prst="rect">
            <a:avLst/>
          </a:prstGeom>
          <a:noFill/>
        </p:spPr>
        <p:txBody>
          <a:bodyPr wrap="square">
            <a:spAutoFit/>
          </a:bodyPr>
          <a:lstStyle/>
          <a:p>
            <a:pPr algn="ctr"/>
            <a:r>
              <a:rPr lang="en-GB" sz="1400" dirty="0">
                <a:latin typeface="Calibri" panose="020F0502020204030204" pitchFamily="34" charset="0"/>
                <a:cs typeface="Times New Roman" panose="02020603050405020304" pitchFamily="18" charset="0"/>
              </a:rPr>
              <a:t>Abbreviations: </a:t>
            </a:r>
          </a:p>
          <a:p>
            <a:pPr algn="ctr"/>
            <a:r>
              <a:rPr lang="en-GB" sz="1400" dirty="0">
                <a:latin typeface="Calibri" panose="020F0502020204030204" pitchFamily="34" charset="0"/>
                <a:cs typeface="Times New Roman" panose="02020603050405020304" pitchFamily="18" charset="0"/>
              </a:rPr>
              <a:t>ANN = Artificial Neural Network; CNN = Convolutional Neural Network; (F)LDA = (Functional) Linear Discriminant Analysis; k-NN = k-Nearest Neighbours algorithm; LSTM = Long Short-Term Memory; MLP = Multi-Layer Perceptron; NB = Naïve Bayes; SVM = Support Vector Machine. </a:t>
            </a:r>
          </a:p>
          <a:p>
            <a:endParaRPr lang="en-GB" sz="1400" dirty="0">
              <a:latin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9B0D61E-BB49-4322-BAF4-2C184A2EFC76}"/>
              </a:ext>
            </a:extLst>
          </p:cNvPr>
          <p:cNvPicPr>
            <a:picLocks noChangeAspect="1"/>
          </p:cNvPicPr>
          <p:nvPr/>
        </p:nvPicPr>
        <p:blipFill>
          <a:blip r:embed="rId3"/>
          <a:stretch>
            <a:fillRect/>
          </a:stretch>
        </p:blipFill>
        <p:spPr>
          <a:xfrm>
            <a:off x="1832967" y="1024516"/>
            <a:ext cx="8526065" cy="4429743"/>
          </a:xfrm>
          <a:prstGeom prst="rect">
            <a:avLst/>
          </a:prstGeom>
        </p:spPr>
      </p:pic>
      <p:pic>
        <p:nvPicPr>
          <p:cNvPr id="13" name="Picture 12">
            <a:extLst>
              <a:ext uri="{FF2B5EF4-FFF2-40B4-BE49-F238E27FC236}">
                <a16:creationId xmlns:a16="http://schemas.microsoft.com/office/drawing/2014/main" id="{66D3FDFD-CD3F-4C93-82CE-C6AD68B2D6C1}"/>
              </a:ext>
            </a:extLst>
          </p:cNvPr>
          <p:cNvPicPr>
            <a:picLocks noChangeAspect="1"/>
          </p:cNvPicPr>
          <p:nvPr/>
        </p:nvPicPr>
        <p:blipFill>
          <a:blip r:embed="rId4"/>
          <a:stretch>
            <a:fillRect/>
          </a:stretch>
        </p:blipFill>
        <p:spPr>
          <a:xfrm>
            <a:off x="2328132" y="3741075"/>
            <a:ext cx="3373433" cy="1554252"/>
          </a:xfrm>
          <a:prstGeom prst="rect">
            <a:avLst/>
          </a:prstGeom>
        </p:spPr>
      </p:pic>
    </p:spTree>
    <p:extLst>
      <p:ext uri="{BB962C8B-B14F-4D97-AF65-F5344CB8AC3E}">
        <p14:creationId xmlns:p14="http://schemas.microsoft.com/office/powerpoint/2010/main" val="259598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3E6B251A-5DE1-4CEE-A093-67C0791E7683}"/>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31</a:t>
            </a:fld>
            <a:endParaRPr lang="en-GB" dirty="0"/>
          </a:p>
        </p:txBody>
      </p:sp>
      <p:sp>
        <p:nvSpPr>
          <p:cNvPr id="6" name="TextBox 5">
            <a:extLst>
              <a:ext uri="{FF2B5EF4-FFF2-40B4-BE49-F238E27FC236}">
                <a16:creationId xmlns:a16="http://schemas.microsoft.com/office/drawing/2014/main" id="{E1A3013C-A9CD-4111-B1C4-D5ACCF41D3B5}"/>
              </a:ext>
            </a:extLst>
          </p:cNvPr>
          <p:cNvSpPr txBox="1"/>
          <p:nvPr/>
        </p:nvSpPr>
        <p:spPr>
          <a:xfrm>
            <a:off x="2216620" y="349934"/>
            <a:ext cx="7758855"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Deep Learning vs Machine Learning 2</a:t>
            </a:r>
          </a:p>
        </p:txBody>
      </p:sp>
      <p:sp>
        <p:nvSpPr>
          <p:cNvPr id="9" name="TextBox 8">
            <a:extLst>
              <a:ext uri="{FF2B5EF4-FFF2-40B4-BE49-F238E27FC236}">
                <a16:creationId xmlns:a16="http://schemas.microsoft.com/office/drawing/2014/main" id="{81CF6EC9-54F8-452E-B502-1D1E8685BF44}"/>
              </a:ext>
            </a:extLst>
          </p:cNvPr>
          <p:cNvSpPr txBox="1"/>
          <p:nvPr/>
        </p:nvSpPr>
        <p:spPr>
          <a:xfrm>
            <a:off x="748145" y="5436191"/>
            <a:ext cx="10723419" cy="1384995"/>
          </a:xfrm>
          <a:prstGeom prst="rect">
            <a:avLst/>
          </a:prstGeom>
          <a:noFill/>
        </p:spPr>
        <p:txBody>
          <a:bodyPr wrap="square">
            <a:spAutoFit/>
          </a:bodyPr>
          <a:lstStyle/>
          <a:p>
            <a:pPr marL="285750" indent="-285750">
              <a:buFont typeface="Arial" panose="020B0604020202020204" pitchFamily="34" charset="0"/>
              <a:buChar char="•"/>
            </a:pPr>
            <a:r>
              <a:rPr lang="en-GB" sz="1400" dirty="0">
                <a:latin typeface="Calibri" panose="020F0502020204030204" pitchFamily="34" charset="0"/>
                <a:cs typeface="Times New Roman" panose="02020603050405020304" pitchFamily="18" charset="0"/>
              </a:rPr>
              <a:t>Splitting data into subsets for training and evaluation may introduce artefacts that are exploited by the classifier</a:t>
            </a:r>
          </a:p>
          <a:p>
            <a:pPr marL="285750" indent="-285750">
              <a:buFont typeface="Arial" panose="020B0604020202020204" pitchFamily="34" charset="0"/>
              <a:buChar char="•"/>
            </a:pPr>
            <a:r>
              <a:rPr lang="en-GB" sz="1400" dirty="0">
                <a:latin typeface="Calibri" panose="020F0502020204030204" pitchFamily="34" charset="0"/>
                <a:cs typeface="Times New Roman" panose="02020603050405020304" pitchFamily="18" charset="0"/>
              </a:rPr>
              <a:t>Training dataset size, confounding clinical variables, and variability in data collection and interpretation may affect generalisability of all methods. Regularisation or data augmentation may improve model generalisability in both DL and ML</a:t>
            </a:r>
          </a:p>
          <a:p>
            <a:pPr marL="285750" indent="-285750">
              <a:buFont typeface="Arial" panose="020B0604020202020204" pitchFamily="34" charset="0"/>
              <a:buChar char="•"/>
            </a:pPr>
            <a:r>
              <a:rPr lang="en-GB" sz="1400" dirty="0">
                <a:latin typeface="Calibri" panose="020F0502020204030204" pitchFamily="34" charset="0"/>
                <a:cs typeface="Times New Roman" panose="02020603050405020304" pitchFamily="18" charset="0"/>
              </a:rPr>
              <a:t>Increased complexity may not improve accuracy!</a:t>
            </a:r>
          </a:p>
          <a:p>
            <a:pPr marL="285750" indent="-285750">
              <a:buFont typeface="Arial" panose="020B0604020202020204" pitchFamily="34" charset="0"/>
              <a:buChar char="•"/>
            </a:pPr>
            <a:endParaRPr lang="en-GB" sz="1400" dirty="0">
              <a:latin typeface="Calibri" panose="020F0502020204030204" pitchFamily="34" charset="0"/>
              <a:cs typeface="Times New Roman" panose="02020603050405020304" pitchFamily="18" charset="0"/>
            </a:endParaRPr>
          </a:p>
          <a:p>
            <a:r>
              <a:rPr lang="en-GB" sz="1400" dirty="0">
                <a:latin typeface="Calibri" panose="020F0502020204030204" pitchFamily="34" charset="0"/>
                <a:cs typeface="Times New Roman" panose="02020603050405020304" pitchFamily="18" charset="0"/>
              </a:rPr>
              <a:t>       [References to these Tables available on request]</a:t>
            </a:r>
            <a:endParaRPr lang="en-GB" sz="900" dirty="0">
              <a:latin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70C1E51-985A-4AC2-B8D4-D08196703A85}"/>
              </a:ext>
            </a:extLst>
          </p:cNvPr>
          <p:cNvPicPr>
            <a:picLocks noChangeAspect="1"/>
          </p:cNvPicPr>
          <p:nvPr/>
        </p:nvPicPr>
        <p:blipFill>
          <a:blip r:embed="rId3"/>
          <a:stretch>
            <a:fillRect/>
          </a:stretch>
        </p:blipFill>
        <p:spPr>
          <a:xfrm>
            <a:off x="1866428" y="1008091"/>
            <a:ext cx="8325794" cy="4474532"/>
          </a:xfrm>
          <a:prstGeom prst="rect">
            <a:avLst/>
          </a:prstGeom>
        </p:spPr>
      </p:pic>
    </p:spTree>
    <p:extLst>
      <p:ext uri="{BB962C8B-B14F-4D97-AF65-F5344CB8AC3E}">
        <p14:creationId xmlns:p14="http://schemas.microsoft.com/office/powerpoint/2010/main" val="567628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3E6B251A-5DE1-4CEE-A093-67C0791E7683}"/>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32</a:t>
            </a:fld>
            <a:endParaRPr lang="en-GB" dirty="0"/>
          </a:p>
        </p:txBody>
      </p:sp>
      <p:sp>
        <p:nvSpPr>
          <p:cNvPr id="6" name="TextBox 5">
            <a:extLst>
              <a:ext uri="{FF2B5EF4-FFF2-40B4-BE49-F238E27FC236}">
                <a16:creationId xmlns:a16="http://schemas.microsoft.com/office/drawing/2014/main" id="{D8665B9E-6446-4A17-9EC6-D373E8B8FE34}"/>
              </a:ext>
            </a:extLst>
          </p:cNvPr>
          <p:cNvSpPr txBox="1"/>
          <p:nvPr/>
        </p:nvSpPr>
        <p:spPr>
          <a:xfrm>
            <a:off x="918198" y="349934"/>
            <a:ext cx="10355720"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Cast, in order of appearance (Acknowledgements)</a:t>
            </a:r>
          </a:p>
        </p:txBody>
      </p:sp>
      <p:sp>
        <p:nvSpPr>
          <p:cNvPr id="7" name="TextBox 6">
            <a:extLst>
              <a:ext uri="{FF2B5EF4-FFF2-40B4-BE49-F238E27FC236}">
                <a16:creationId xmlns:a16="http://schemas.microsoft.com/office/drawing/2014/main" id="{8BEA6C93-FE0C-4F5B-A4EC-7F99056D760A}"/>
              </a:ext>
            </a:extLst>
          </p:cNvPr>
          <p:cNvSpPr txBox="1"/>
          <p:nvPr/>
        </p:nvSpPr>
        <p:spPr>
          <a:xfrm>
            <a:off x="741218" y="1310123"/>
            <a:ext cx="10917382" cy="5355312"/>
          </a:xfrm>
          <a:prstGeom prst="rect">
            <a:avLst/>
          </a:prstGeom>
          <a:noFill/>
        </p:spPr>
        <p:txBody>
          <a:bodyPr wrap="square">
            <a:spAutoFit/>
          </a:bodyPr>
          <a:lstStyle/>
          <a:p>
            <a:r>
              <a:rPr lang="en-GB" dirty="0">
                <a:latin typeface="Calibri" panose="020F0502020204030204" pitchFamily="34" charset="0"/>
                <a:cs typeface="Times New Roman" panose="02020603050405020304" pitchFamily="18" charset="0"/>
              </a:rPr>
              <a:t>Abdus Salam (PK)			</a:t>
            </a:r>
            <a:r>
              <a:rPr lang="en-GB" b="1" dirty="0">
                <a:latin typeface="Calibri" panose="020F0502020204030204" pitchFamily="34" charset="0"/>
                <a:cs typeface="Times New Roman" panose="02020603050405020304" pitchFamily="18" charset="0"/>
              </a:rPr>
              <a:t>Tim Watson </a:t>
            </a:r>
            <a:r>
              <a:rPr lang="en-GB" dirty="0">
                <a:latin typeface="Calibri" panose="020F0502020204030204" pitchFamily="34" charset="0"/>
                <a:cs typeface="Times New Roman" panose="02020603050405020304" pitchFamily="18" charset="0"/>
              </a:rPr>
              <a:t>(AU/UK)		</a:t>
            </a:r>
            <a:r>
              <a:rPr lang="en-GB" b="1" dirty="0" err="1">
                <a:latin typeface="Calibri" panose="020F0502020204030204" pitchFamily="34" charset="0"/>
                <a:cs typeface="Times New Roman" panose="02020603050405020304" pitchFamily="18" charset="0"/>
              </a:rPr>
              <a:t>Çağlar</a:t>
            </a:r>
            <a:r>
              <a:rPr lang="en-GB" b="1" dirty="0">
                <a:latin typeface="Calibri" panose="020F0502020204030204" pitchFamily="34" charset="0"/>
                <a:cs typeface="Times New Roman" panose="02020603050405020304" pitchFamily="18" charset="0"/>
              </a:rPr>
              <a:t> </a:t>
            </a:r>
            <a:r>
              <a:rPr lang="en-GB" b="1" dirty="0" err="1">
                <a:latin typeface="Calibri" panose="020F0502020204030204" pitchFamily="34" charset="0"/>
                <a:cs typeface="Times New Roman" panose="02020603050405020304" pitchFamily="18" charset="0"/>
              </a:rPr>
              <a:t>Uyulan</a:t>
            </a:r>
            <a:r>
              <a:rPr lang="en-GB" b="1" dirty="0">
                <a:latin typeface="Calibri" panose="020F0502020204030204" pitchFamily="34" charset="0"/>
                <a:cs typeface="Times New Roman" panose="02020603050405020304" pitchFamily="18" charset="0"/>
              </a:rPr>
              <a:t> </a:t>
            </a:r>
            <a:r>
              <a:rPr lang="en-GB" dirty="0">
                <a:latin typeface="Calibri" panose="020F0502020204030204" pitchFamily="34" charset="0"/>
                <a:cs typeface="Times New Roman" panose="02020603050405020304" pitchFamily="18" charset="0"/>
              </a:rPr>
              <a:t>(TR)</a:t>
            </a:r>
          </a:p>
          <a:p>
            <a:r>
              <a:rPr lang="en-GB" dirty="0">
                <a:latin typeface="Calibri" panose="020F0502020204030204" pitchFamily="34" charset="0"/>
                <a:cs typeface="Times New Roman" panose="02020603050405020304" pitchFamily="18" charset="0"/>
              </a:rPr>
              <a:t>William Grey Walter (US/UK)		Evgenia </a:t>
            </a:r>
            <a:r>
              <a:rPr lang="en-GB" dirty="0" err="1">
                <a:latin typeface="Calibri" panose="020F0502020204030204" pitchFamily="34" charset="0"/>
                <a:cs typeface="Times New Roman" panose="02020603050405020304" pitchFamily="18" charset="0"/>
              </a:rPr>
              <a:t>Emets</a:t>
            </a:r>
            <a:r>
              <a:rPr lang="en-GB" dirty="0">
                <a:latin typeface="Calibri" panose="020F0502020204030204" pitchFamily="34" charset="0"/>
                <a:cs typeface="Times New Roman" panose="02020603050405020304" pitchFamily="18" charset="0"/>
              </a:rPr>
              <a:t> (RU/PT)		</a:t>
            </a:r>
            <a:r>
              <a:rPr lang="en-GB" b="1" dirty="0" err="1">
                <a:latin typeface="Calibri" panose="020F0502020204030204" pitchFamily="34" charset="0"/>
                <a:cs typeface="Times New Roman" panose="02020603050405020304" pitchFamily="18" charset="0"/>
              </a:rPr>
              <a:t>Iosif</a:t>
            </a:r>
            <a:r>
              <a:rPr lang="en-GB" b="1" dirty="0">
                <a:latin typeface="Calibri" panose="020F0502020204030204" pitchFamily="34" charset="0"/>
                <a:cs typeface="Times New Roman" panose="02020603050405020304" pitchFamily="18" charset="0"/>
              </a:rPr>
              <a:t> </a:t>
            </a:r>
            <a:r>
              <a:rPr lang="en-GB" b="1" dirty="0" err="1">
                <a:latin typeface="Calibri" panose="020F0502020204030204" pitchFamily="34" charset="0"/>
                <a:cs typeface="Times New Roman" panose="02020603050405020304" pitchFamily="18" charset="0"/>
              </a:rPr>
              <a:t>Mporas</a:t>
            </a:r>
            <a:r>
              <a:rPr lang="en-GB" b="1" dirty="0">
                <a:latin typeface="Calibri" panose="020F0502020204030204" pitchFamily="34" charset="0"/>
                <a:cs typeface="Times New Roman" panose="02020603050405020304" pitchFamily="18" charset="0"/>
              </a:rPr>
              <a:t> </a:t>
            </a:r>
            <a:r>
              <a:rPr lang="en-GB" dirty="0">
                <a:latin typeface="Calibri" panose="020F0502020204030204" pitchFamily="34" charset="0"/>
                <a:cs typeface="Times New Roman" panose="02020603050405020304" pitchFamily="18" charset="0"/>
              </a:rPr>
              <a:t>(GR/UK)</a:t>
            </a:r>
          </a:p>
          <a:p>
            <a:r>
              <a:rPr lang="en-GB" dirty="0">
                <a:latin typeface="Calibri" panose="020F0502020204030204" pitchFamily="34" charset="0"/>
                <a:cs typeface="Times New Roman" panose="02020603050405020304" pitchFamily="18" charset="0"/>
              </a:rPr>
              <a:t>Bernd </a:t>
            </a:r>
            <a:r>
              <a:rPr lang="en-GB" dirty="0" err="1">
                <a:latin typeface="Calibri" panose="020F0502020204030204" pitchFamily="34" charset="0"/>
                <a:cs typeface="Times New Roman" panose="02020603050405020304" pitchFamily="18" charset="0"/>
              </a:rPr>
              <a:t>Senf</a:t>
            </a:r>
            <a:r>
              <a:rPr lang="en-GB" dirty="0">
                <a:latin typeface="Calibri" panose="020F0502020204030204" pitchFamily="34" charset="0"/>
                <a:cs typeface="Times New Roman" panose="02020603050405020304" pitchFamily="18" charset="0"/>
              </a:rPr>
              <a:t> (DE)			</a:t>
            </a:r>
            <a:r>
              <a:rPr lang="en-GB" b="1" dirty="0">
                <a:solidFill>
                  <a:srgbClr val="C00000"/>
                </a:solidFill>
                <a:latin typeface="Calibri" panose="020F0502020204030204" pitchFamily="34" charset="0"/>
                <a:cs typeface="Times New Roman" panose="02020603050405020304" pitchFamily="18" charset="0"/>
              </a:rPr>
              <a:t>Tony </a:t>
            </a:r>
            <a:r>
              <a:rPr lang="en-GB" b="1" dirty="0" err="1">
                <a:solidFill>
                  <a:srgbClr val="C00000"/>
                </a:solidFill>
                <a:latin typeface="Calibri" panose="020F0502020204030204" pitchFamily="34" charset="0"/>
                <a:cs typeface="Times New Roman" panose="02020603050405020304" pitchFamily="18" charset="0"/>
              </a:rPr>
              <a:t>Steffert</a:t>
            </a:r>
            <a:r>
              <a:rPr lang="en-GB" b="1" dirty="0">
                <a:solidFill>
                  <a:srgbClr val="C00000"/>
                </a:solidFill>
                <a:latin typeface="Calibri" panose="020F0502020204030204" pitchFamily="34" charset="0"/>
                <a:cs typeface="Times New Roman" panose="02020603050405020304" pitchFamily="18" charset="0"/>
              </a:rPr>
              <a:t> </a:t>
            </a:r>
            <a:r>
              <a:rPr lang="en-GB" dirty="0">
                <a:latin typeface="Calibri" panose="020F0502020204030204" pitchFamily="34" charset="0"/>
                <a:cs typeface="Times New Roman" panose="02020603050405020304" pitchFamily="18" charset="0"/>
              </a:rPr>
              <a:t>(NZ/UK)		Stavros </a:t>
            </a:r>
            <a:r>
              <a:rPr lang="en-GB" dirty="0" err="1">
                <a:latin typeface="Calibri" panose="020F0502020204030204" pitchFamily="34" charset="0"/>
                <a:cs typeface="Times New Roman" panose="02020603050405020304" pitchFamily="18" charset="0"/>
              </a:rPr>
              <a:t>Dimitriadis</a:t>
            </a:r>
            <a:r>
              <a:rPr lang="en-GB" dirty="0">
                <a:latin typeface="Calibri" panose="020F0502020204030204" pitchFamily="34" charset="0"/>
                <a:cs typeface="Times New Roman" panose="02020603050405020304" pitchFamily="18" charset="0"/>
              </a:rPr>
              <a:t> (GR/UK)</a:t>
            </a:r>
          </a:p>
          <a:p>
            <a:r>
              <a:rPr lang="en-GB" dirty="0" err="1">
                <a:latin typeface="Calibri" panose="020F0502020204030204" pitchFamily="34" charset="0"/>
                <a:cs typeface="Times New Roman" panose="02020603050405020304" pitchFamily="18" charset="0"/>
              </a:rPr>
              <a:t>Ioan</a:t>
            </a:r>
            <a:r>
              <a:rPr lang="en-GB" dirty="0">
                <a:latin typeface="Calibri" panose="020F0502020204030204" pitchFamily="34" charset="0"/>
                <a:cs typeface="Times New Roman" panose="02020603050405020304" pitchFamily="18" charset="0"/>
              </a:rPr>
              <a:t> Florin </a:t>
            </a:r>
            <a:r>
              <a:rPr lang="en-GB" dirty="0" err="1">
                <a:latin typeface="Calibri" panose="020F0502020204030204" pitchFamily="34" charset="0"/>
                <a:cs typeface="Times New Roman" panose="02020603050405020304" pitchFamily="18" charset="0"/>
              </a:rPr>
              <a:t>Dumitrescu</a:t>
            </a:r>
            <a:r>
              <a:rPr lang="en-GB" dirty="0">
                <a:latin typeface="Calibri" panose="020F0502020204030204" pitchFamily="34" charset="0"/>
                <a:cs typeface="Times New Roman" panose="02020603050405020304" pitchFamily="18" charset="0"/>
              </a:rPr>
              <a:t> (RO)		</a:t>
            </a:r>
            <a:r>
              <a:rPr lang="en-GB" b="1" dirty="0" err="1">
                <a:latin typeface="Calibri" panose="020F0502020204030204" pitchFamily="34" charset="0"/>
                <a:cs typeface="Times New Roman" panose="02020603050405020304" pitchFamily="18" charset="0"/>
              </a:rPr>
              <a:t>Ronakben</a:t>
            </a:r>
            <a:r>
              <a:rPr lang="en-GB" b="1" dirty="0">
                <a:latin typeface="Calibri" panose="020F0502020204030204" pitchFamily="34" charset="0"/>
                <a:cs typeface="Times New Roman" panose="02020603050405020304" pitchFamily="18" charset="0"/>
              </a:rPr>
              <a:t> Bhavsar </a:t>
            </a:r>
            <a:r>
              <a:rPr lang="en-GB" dirty="0">
                <a:latin typeface="Calibri" panose="020F0502020204030204" pitchFamily="34" charset="0"/>
                <a:cs typeface="Times New Roman" panose="02020603050405020304" pitchFamily="18" charset="0"/>
              </a:rPr>
              <a:t>(IN/UK)		Davide </a:t>
            </a:r>
            <a:r>
              <a:rPr lang="en-GB" dirty="0" err="1">
                <a:latin typeface="Calibri" panose="020F0502020204030204" pitchFamily="34" charset="0"/>
                <a:cs typeface="Times New Roman" panose="02020603050405020304" pitchFamily="18" charset="0"/>
              </a:rPr>
              <a:t>Faranda</a:t>
            </a:r>
            <a:r>
              <a:rPr lang="en-GB" dirty="0">
                <a:latin typeface="Calibri" panose="020F0502020204030204" pitchFamily="34" charset="0"/>
                <a:cs typeface="Times New Roman" panose="02020603050405020304" pitchFamily="18" charset="0"/>
              </a:rPr>
              <a:t> (FR)</a:t>
            </a:r>
          </a:p>
          <a:p>
            <a:r>
              <a:rPr lang="en-GB" dirty="0">
                <a:latin typeface="Calibri" panose="020F0502020204030204" pitchFamily="34" charset="0"/>
                <a:cs typeface="Times New Roman" panose="02020603050405020304" pitchFamily="18" charset="0"/>
              </a:rPr>
              <a:t>Mike Weaver (UK)			</a:t>
            </a:r>
            <a:r>
              <a:rPr lang="en-GB" b="1" dirty="0">
                <a:latin typeface="Calibri" panose="020F0502020204030204" pitchFamily="34" charset="0"/>
                <a:cs typeface="Times New Roman" panose="02020603050405020304" pitchFamily="18" charset="0"/>
              </a:rPr>
              <a:t>Na </a:t>
            </a:r>
            <a:r>
              <a:rPr lang="en-GB" b="1" dirty="0" err="1">
                <a:latin typeface="Calibri" panose="020F0502020204030204" pitchFamily="34" charset="0"/>
                <a:cs typeface="Times New Roman" panose="02020603050405020304" pitchFamily="18" charset="0"/>
              </a:rPr>
              <a:t>Helian</a:t>
            </a:r>
            <a:r>
              <a:rPr lang="en-GB" b="1" dirty="0">
                <a:latin typeface="Calibri" panose="020F0502020204030204" pitchFamily="34" charset="0"/>
                <a:cs typeface="Times New Roman" panose="02020603050405020304" pitchFamily="18" charset="0"/>
              </a:rPr>
              <a:t> </a:t>
            </a:r>
            <a:r>
              <a:rPr lang="en-GB" dirty="0">
                <a:latin typeface="Calibri" panose="020F0502020204030204" pitchFamily="34" charset="0"/>
                <a:cs typeface="Times New Roman" panose="02020603050405020304" pitchFamily="18" charset="0"/>
              </a:rPr>
              <a:t>(CN/UK)			</a:t>
            </a:r>
          </a:p>
          <a:p>
            <a:r>
              <a:rPr lang="en-GB" dirty="0">
                <a:latin typeface="Calibri" panose="020F0502020204030204" pitchFamily="34" charset="0"/>
                <a:cs typeface="Times New Roman" panose="02020603050405020304" pitchFamily="18" charset="0"/>
              </a:rPr>
              <a:t>Roger Hill (UK)			</a:t>
            </a:r>
            <a:r>
              <a:rPr lang="en-GB" b="1" dirty="0">
                <a:latin typeface="Calibri" panose="020F0502020204030204" pitchFamily="34" charset="0"/>
                <a:cs typeface="Times New Roman" panose="02020603050405020304" pitchFamily="18" charset="0"/>
              </a:rPr>
              <a:t>Deepak Panday </a:t>
            </a:r>
            <a:r>
              <a:rPr lang="en-GB" dirty="0">
                <a:latin typeface="Calibri" panose="020F0502020204030204" pitchFamily="34" charset="0"/>
                <a:cs typeface="Times New Roman" panose="02020603050405020304" pitchFamily="18" charset="0"/>
              </a:rPr>
              <a:t>(NP/UK)		My wife and family	</a:t>
            </a:r>
          </a:p>
          <a:p>
            <a:r>
              <a:rPr lang="en-GB" dirty="0">
                <a:latin typeface="Calibri" panose="020F0502020204030204" pitchFamily="34" charset="0"/>
                <a:cs typeface="Times New Roman" panose="02020603050405020304" pitchFamily="18" charset="0"/>
              </a:rPr>
              <a:t>Gordon Gadsby (UK)		</a:t>
            </a:r>
            <a:r>
              <a:rPr lang="en-GB" b="1" dirty="0" err="1">
                <a:latin typeface="Calibri" panose="020F0502020204030204" pitchFamily="34" charset="0"/>
                <a:cs typeface="Times New Roman" panose="02020603050405020304" pitchFamily="18" charset="0"/>
              </a:rPr>
              <a:t>Harikala</a:t>
            </a:r>
            <a:r>
              <a:rPr lang="en-GB" b="1" dirty="0">
                <a:latin typeface="Calibri" panose="020F0502020204030204" pitchFamily="34" charset="0"/>
                <a:cs typeface="Times New Roman" panose="02020603050405020304" pitchFamily="18" charset="0"/>
              </a:rPr>
              <a:t> Kandel </a:t>
            </a:r>
            <a:r>
              <a:rPr lang="en-GB" dirty="0">
                <a:latin typeface="Calibri" panose="020F0502020204030204" pitchFamily="34" charset="0"/>
                <a:cs typeface="Times New Roman" panose="02020603050405020304" pitchFamily="18" charset="0"/>
              </a:rPr>
              <a:t>(NP/UK)		</a:t>
            </a:r>
          </a:p>
          <a:p>
            <a:r>
              <a:rPr lang="en-GB" dirty="0">
                <a:latin typeface="Calibri" panose="020F0502020204030204" pitchFamily="34" charset="0"/>
                <a:cs typeface="Times New Roman" panose="02020603050405020304" pitchFamily="18" charset="0"/>
              </a:rPr>
              <a:t>Mike Flowerdew (UK) 		</a:t>
            </a:r>
            <a:r>
              <a:rPr lang="lt-LT" b="1" dirty="0">
                <a:latin typeface="Calibri" panose="020F0502020204030204" pitchFamily="34" charset="0"/>
                <a:cs typeface="Times New Roman" panose="02020603050405020304" pitchFamily="18" charset="0"/>
              </a:rPr>
              <a:t>Aistė Noreikaitė </a:t>
            </a:r>
            <a:r>
              <a:rPr lang="en-GB" dirty="0">
                <a:latin typeface="Calibri" panose="020F0502020204030204" pitchFamily="34" charset="0"/>
                <a:cs typeface="Times New Roman" panose="02020603050405020304" pitchFamily="18" charset="0"/>
              </a:rPr>
              <a:t>(LT)		</a:t>
            </a:r>
          </a:p>
          <a:p>
            <a:r>
              <a:rPr lang="en-GB" dirty="0">
                <a:latin typeface="Calibri" panose="020F0502020204030204" pitchFamily="34" charset="0"/>
                <a:cs typeface="Times New Roman" panose="02020603050405020304" pitchFamily="18" charset="0"/>
              </a:rPr>
              <a:t>Rodney Robinson (UK)		Lidia </a:t>
            </a:r>
            <a:r>
              <a:rPr lang="en-GB" dirty="0" err="1">
                <a:latin typeface="Calibri" panose="020F0502020204030204" pitchFamily="34" charset="0"/>
                <a:cs typeface="Times New Roman" panose="02020603050405020304" pitchFamily="18" charset="0"/>
              </a:rPr>
              <a:t>Zaleczna</a:t>
            </a:r>
            <a:r>
              <a:rPr lang="en-GB" dirty="0">
                <a:latin typeface="Calibri" panose="020F0502020204030204" pitchFamily="34" charset="0"/>
                <a:cs typeface="Times New Roman" panose="02020603050405020304" pitchFamily="18" charset="0"/>
              </a:rPr>
              <a:t> (PL/UK)</a:t>
            </a:r>
          </a:p>
          <a:p>
            <a:r>
              <a:rPr lang="en-GB" dirty="0">
                <a:latin typeface="Calibri" panose="020F0502020204030204" pitchFamily="34" charset="0"/>
                <a:cs typeface="Times New Roman" panose="02020603050405020304" pitchFamily="18" charset="0"/>
              </a:rPr>
              <a:t>Norman </a:t>
            </a:r>
            <a:r>
              <a:rPr lang="en-GB" dirty="0" err="1">
                <a:latin typeface="Calibri" panose="020F0502020204030204" pitchFamily="34" charset="0"/>
                <a:cs typeface="Times New Roman" panose="02020603050405020304" pitchFamily="18" charset="0"/>
              </a:rPr>
              <a:t>Salansky</a:t>
            </a:r>
            <a:r>
              <a:rPr lang="en-GB" dirty="0">
                <a:latin typeface="Calibri" panose="020F0502020204030204" pitchFamily="34" charset="0"/>
                <a:cs typeface="Times New Roman" panose="02020603050405020304" pitchFamily="18" charset="0"/>
              </a:rPr>
              <a:t> (RU/CA)		</a:t>
            </a:r>
            <a:r>
              <a:rPr lang="en-GB" b="1" dirty="0">
                <a:latin typeface="Calibri" panose="020F0502020204030204" pitchFamily="34" charset="0"/>
                <a:cs typeface="Times New Roman" panose="02020603050405020304" pitchFamily="18" charset="0"/>
              </a:rPr>
              <a:t>Thea </a:t>
            </a:r>
            <a:r>
              <a:rPr lang="en-GB" b="1" dirty="0" err="1">
                <a:latin typeface="Calibri" panose="020F0502020204030204" pitchFamily="34" charset="0"/>
                <a:cs typeface="Times New Roman" panose="02020603050405020304" pitchFamily="18" charset="0"/>
              </a:rPr>
              <a:t>Radüntz</a:t>
            </a:r>
            <a:r>
              <a:rPr lang="en-GB" b="1" dirty="0">
                <a:latin typeface="Calibri" panose="020F0502020204030204" pitchFamily="34" charset="0"/>
                <a:cs typeface="Times New Roman" panose="02020603050405020304" pitchFamily="18" charset="0"/>
              </a:rPr>
              <a:t> </a:t>
            </a:r>
            <a:r>
              <a:rPr lang="en-GB" dirty="0">
                <a:latin typeface="Calibri" panose="020F0502020204030204" pitchFamily="34" charset="0"/>
                <a:cs typeface="Times New Roman" panose="02020603050405020304" pitchFamily="18" charset="0"/>
              </a:rPr>
              <a:t>(DE)			</a:t>
            </a:r>
          </a:p>
          <a:p>
            <a:r>
              <a:rPr lang="en-GB" dirty="0">
                <a:latin typeface="Calibri" panose="020F0502020204030204" pitchFamily="34" charset="0"/>
                <a:cs typeface="Times New Roman" panose="02020603050405020304" pitchFamily="18" charset="0"/>
              </a:rPr>
              <a:t>Angela Hicks (UK)			</a:t>
            </a:r>
            <a:r>
              <a:rPr lang="en-GB" b="1" dirty="0">
                <a:latin typeface="Calibri" panose="020F0502020204030204" pitchFamily="34" charset="0"/>
                <a:cs typeface="Times New Roman" panose="02020603050405020304" pitchFamily="18" charset="0"/>
              </a:rPr>
              <a:t>Paul </a:t>
            </a:r>
            <a:r>
              <a:rPr lang="en-GB" b="1" dirty="0" err="1">
                <a:latin typeface="Calibri" panose="020F0502020204030204" pitchFamily="34" charset="0"/>
                <a:cs typeface="Times New Roman" panose="02020603050405020304" pitchFamily="18" charset="0"/>
              </a:rPr>
              <a:t>Steinfath</a:t>
            </a:r>
            <a:r>
              <a:rPr lang="en-GB" b="1" dirty="0">
                <a:latin typeface="Calibri" panose="020F0502020204030204" pitchFamily="34" charset="0"/>
                <a:cs typeface="Times New Roman" panose="02020603050405020304" pitchFamily="18" charset="0"/>
              </a:rPr>
              <a:t> </a:t>
            </a:r>
            <a:r>
              <a:rPr lang="en-GB" dirty="0">
                <a:latin typeface="Calibri" panose="020F0502020204030204" pitchFamily="34" charset="0"/>
                <a:cs typeface="Times New Roman" panose="02020603050405020304" pitchFamily="18" charset="0"/>
              </a:rPr>
              <a:t>(DE)</a:t>
            </a:r>
          </a:p>
          <a:p>
            <a:r>
              <a:rPr lang="en-GB" dirty="0">
                <a:latin typeface="Calibri" panose="020F0502020204030204" pitchFamily="34" charset="0"/>
                <a:cs typeface="Times New Roman" panose="02020603050405020304" pitchFamily="18" charset="0"/>
              </a:rPr>
              <a:t>John Hicks (CA/UK)			</a:t>
            </a:r>
            <a:r>
              <a:rPr lang="en-GB" b="1" dirty="0">
                <a:latin typeface="Calibri" panose="020F0502020204030204" pitchFamily="34" charset="0"/>
                <a:cs typeface="Times New Roman" panose="02020603050405020304" pitchFamily="18" charset="0"/>
              </a:rPr>
              <a:t>Neil Spencer </a:t>
            </a:r>
            <a:r>
              <a:rPr lang="en-GB" dirty="0">
                <a:latin typeface="Calibri" panose="020F0502020204030204" pitchFamily="34" charset="0"/>
                <a:cs typeface="Times New Roman" panose="02020603050405020304" pitchFamily="18" charset="0"/>
              </a:rPr>
              <a:t>(UK)</a:t>
            </a:r>
          </a:p>
          <a:p>
            <a:r>
              <a:rPr lang="en-GB" dirty="0">
                <a:latin typeface="Calibri" panose="020F0502020204030204" pitchFamily="34" charset="0"/>
                <a:cs typeface="Times New Roman" panose="02020603050405020304" pitchFamily="18" charset="0"/>
              </a:rPr>
              <a:t>Zang-</a:t>
            </a:r>
            <a:r>
              <a:rPr lang="en-GB" dirty="0" err="1">
                <a:latin typeface="Calibri" panose="020F0502020204030204" pitchFamily="34" charset="0"/>
                <a:cs typeface="Times New Roman" panose="02020603050405020304" pitchFamily="18" charset="0"/>
              </a:rPr>
              <a:t>Hee</a:t>
            </a:r>
            <a:r>
              <a:rPr lang="en-GB" dirty="0">
                <a:latin typeface="Calibri" panose="020F0502020204030204" pitchFamily="34" charset="0"/>
                <a:cs typeface="Times New Roman" panose="02020603050405020304" pitchFamily="18" charset="0"/>
              </a:rPr>
              <a:t> Cho (KR/US)		Ciarán </a:t>
            </a:r>
            <a:r>
              <a:rPr lang="en-GB" dirty="0" err="1">
                <a:latin typeface="Calibri" panose="020F0502020204030204" pitchFamily="34" charset="0"/>
                <a:cs typeface="Times New Roman" panose="02020603050405020304" pitchFamily="18" charset="0"/>
              </a:rPr>
              <a:t>Beggan</a:t>
            </a:r>
            <a:r>
              <a:rPr lang="en-GB" dirty="0">
                <a:latin typeface="Calibri" panose="020F0502020204030204" pitchFamily="34" charset="0"/>
                <a:cs typeface="Times New Roman" panose="02020603050405020304" pitchFamily="18" charset="0"/>
              </a:rPr>
              <a:t> (UK)</a:t>
            </a:r>
          </a:p>
          <a:p>
            <a:r>
              <a:rPr lang="en-GB" dirty="0">
                <a:latin typeface="Calibri" panose="020F0502020204030204" pitchFamily="34" charset="0"/>
                <a:cs typeface="Times New Roman" panose="02020603050405020304" pitchFamily="18" charset="0"/>
              </a:rPr>
              <a:t>Stephen Lee (UK)			Andrew </a:t>
            </a:r>
            <a:r>
              <a:rPr lang="en-GB" dirty="0" err="1">
                <a:latin typeface="Calibri" panose="020F0502020204030204" pitchFamily="34" charset="0"/>
                <a:cs typeface="Times New Roman" panose="02020603050405020304" pitchFamily="18" charset="0"/>
              </a:rPr>
              <a:t>Leuchter</a:t>
            </a:r>
            <a:r>
              <a:rPr lang="en-GB" dirty="0">
                <a:latin typeface="Calibri" panose="020F0502020204030204" pitchFamily="34" charset="0"/>
                <a:cs typeface="Times New Roman" panose="02020603050405020304" pitchFamily="18" charset="0"/>
              </a:rPr>
              <a:t> (US)			</a:t>
            </a:r>
          </a:p>
          <a:p>
            <a:r>
              <a:rPr lang="en-GB" dirty="0">
                <a:latin typeface="Calibri" panose="020F0502020204030204" pitchFamily="34" charset="0"/>
                <a:cs typeface="Times New Roman" panose="02020603050405020304" pitchFamily="18" charset="0"/>
              </a:rPr>
              <a:t>Lynn Pearce (UK) 			</a:t>
            </a:r>
            <a:r>
              <a:rPr lang="en-GB" b="1" dirty="0" err="1">
                <a:latin typeface="Calibri" panose="020F0502020204030204" pitchFamily="34" charset="0"/>
                <a:cs typeface="Times New Roman" panose="02020603050405020304" pitchFamily="18" charset="0"/>
              </a:rPr>
              <a:t>Türker</a:t>
            </a:r>
            <a:r>
              <a:rPr lang="en-GB" b="1" dirty="0">
                <a:latin typeface="Calibri" panose="020F0502020204030204" pitchFamily="34" charset="0"/>
                <a:cs typeface="Times New Roman" panose="02020603050405020304" pitchFamily="18" charset="0"/>
              </a:rPr>
              <a:t> </a:t>
            </a:r>
            <a:r>
              <a:rPr lang="en-GB" b="1" dirty="0" err="1">
                <a:latin typeface="Calibri" panose="020F0502020204030204" pitchFamily="34" charset="0"/>
                <a:cs typeface="Times New Roman" panose="02020603050405020304" pitchFamily="18" charset="0"/>
              </a:rPr>
              <a:t>Tekin</a:t>
            </a:r>
            <a:r>
              <a:rPr lang="en-GB" b="1" dirty="0">
                <a:latin typeface="Calibri" panose="020F0502020204030204" pitchFamily="34" charset="0"/>
                <a:cs typeface="Times New Roman" panose="02020603050405020304" pitchFamily="18" charset="0"/>
              </a:rPr>
              <a:t> </a:t>
            </a:r>
            <a:r>
              <a:rPr lang="en-GB" b="1" dirty="0" err="1">
                <a:latin typeface="Calibri" panose="020F0502020204030204" pitchFamily="34" charset="0"/>
                <a:cs typeface="Times New Roman" panose="02020603050405020304" pitchFamily="18" charset="0"/>
              </a:rPr>
              <a:t>Ergüzel</a:t>
            </a:r>
            <a:r>
              <a:rPr lang="en-GB" b="1" dirty="0">
                <a:latin typeface="Calibri" panose="020F0502020204030204" pitchFamily="34" charset="0"/>
                <a:cs typeface="Times New Roman" panose="02020603050405020304" pitchFamily="18" charset="0"/>
              </a:rPr>
              <a:t> </a:t>
            </a:r>
            <a:r>
              <a:rPr lang="en-GB" dirty="0">
                <a:latin typeface="Calibri" panose="020F0502020204030204" pitchFamily="34" charset="0"/>
                <a:cs typeface="Times New Roman" panose="02020603050405020304" pitchFamily="18" charset="0"/>
              </a:rPr>
              <a:t>(TR) 	</a:t>
            </a:r>
          </a:p>
          <a:p>
            <a:r>
              <a:rPr lang="en-GB" dirty="0">
                <a:latin typeface="Calibri" panose="020F0502020204030204" pitchFamily="34" charset="0"/>
                <a:cs typeface="Times New Roman" panose="02020603050405020304" pitchFamily="18" charset="0"/>
              </a:rPr>
              <a:t>Kevin Young (UK)			Bo Hjorth (SE)</a:t>
            </a:r>
          </a:p>
          <a:p>
            <a:r>
              <a:rPr lang="en-GB" dirty="0">
                <a:latin typeface="Calibri" panose="020F0502020204030204" pitchFamily="34" charset="0"/>
                <a:cs typeface="Times New Roman" panose="02020603050405020304" pitchFamily="18" charset="0"/>
              </a:rPr>
              <a:t>Han </a:t>
            </a:r>
            <a:r>
              <a:rPr lang="en-GB" dirty="0" err="1">
                <a:latin typeface="Calibri" panose="020F0502020204030204" pitchFamily="34" charset="0"/>
                <a:cs typeface="Times New Roman" panose="02020603050405020304" pitchFamily="18" charset="0"/>
              </a:rPr>
              <a:t>Jisheng</a:t>
            </a:r>
            <a:r>
              <a:rPr lang="en-GB" dirty="0">
                <a:latin typeface="Calibri" panose="020F0502020204030204" pitchFamily="34" charset="0"/>
                <a:cs typeface="Times New Roman" panose="02020603050405020304" pitchFamily="18" charset="0"/>
              </a:rPr>
              <a:t> (CN)			</a:t>
            </a:r>
            <a:r>
              <a:rPr lang="en-GB" dirty="0" err="1">
                <a:latin typeface="Calibri" panose="020F0502020204030204" pitchFamily="34" charset="0"/>
                <a:cs typeface="Times New Roman" panose="02020603050405020304" pitchFamily="18" charset="0"/>
              </a:rPr>
              <a:t>Firgan</a:t>
            </a:r>
            <a:r>
              <a:rPr lang="en-GB" dirty="0">
                <a:latin typeface="Calibri" panose="020F0502020204030204" pitchFamily="34" charset="0"/>
                <a:cs typeface="Times New Roman" panose="02020603050405020304" pitchFamily="18" charset="0"/>
              </a:rPr>
              <a:t> </a:t>
            </a:r>
            <a:r>
              <a:rPr lang="en-GB" dirty="0" err="1">
                <a:latin typeface="Calibri" panose="020F0502020204030204" pitchFamily="34" charset="0"/>
                <a:cs typeface="Times New Roman" panose="02020603050405020304" pitchFamily="18" charset="0"/>
              </a:rPr>
              <a:t>Feradov</a:t>
            </a:r>
            <a:r>
              <a:rPr lang="en-GB" dirty="0">
                <a:latin typeface="Calibri" panose="020F0502020204030204" pitchFamily="34" charset="0"/>
                <a:cs typeface="Times New Roman" panose="02020603050405020304" pitchFamily="18" charset="0"/>
              </a:rPr>
              <a:t> (BG)	</a:t>
            </a:r>
          </a:p>
          <a:p>
            <a:r>
              <a:rPr lang="en-GB" dirty="0">
                <a:latin typeface="Calibri" panose="020F0502020204030204" pitchFamily="34" charset="0"/>
                <a:cs typeface="Times New Roman" panose="02020603050405020304" pitchFamily="18" charset="0"/>
              </a:rPr>
              <a:t>Bruce Pomeranz (CA)		</a:t>
            </a:r>
            <a:r>
              <a:rPr lang="en-GB" dirty="0" err="1">
                <a:latin typeface="Calibri" panose="020F0502020204030204" pitchFamily="34" charset="0"/>
                <a:cs typeface="Times New Roman" panose="02020603050405020304" pitchFamily="18" charset="0"/>
              </a:rPr>
              <a:t>Jiří</a:t>
            </a:r>
            <a:r>
              <a:rPr lang="en-GB" dirty="0">
                <a:latin typeface="Calibri" panose="020F0502020204030204" pitchFamily="34" charset="0"/>
                <a:cs typeface="Times New Roman" panose="02020603050405020304" pitchFamily="18" charset="0"/>
              </a:rPr>
              <a:t> </a:t>
            </a:r>
            <a:r>
              <a:rPr lang="en-GB" dirty="0" err="1">
                <a:latin typeface="Calibri" panose="020F0502020204030204" pitchFamily="34" charset="0"/>
                <a:cs typeface="Times New Roman" panose="02020603050405020304" pitchFamily="18" charset="0"/>
              </a:rPr>
              <a:t>Wackermann</a:t>
            </a:r>
            <a:r>
              <a:rPr lang="en-GB" dirty="0">
                <a:latin typeface="Calibri" panose="020F0502020204030204" pitchFamily="34" charset="0"/>
                <a:cs typeface="Times New Roman" panose="02020603050405020304" pitchFamily="18" charset="0"/>
              </a:rPr>
              <a:t> (CZ/DE)</a:t>
            </a:r>
          </a:p>
          <a:p>
            <a:r>
              <a:rPr lang="en-GB" dirty="0">
                <a:latin typeface="Calibri" panose="020F050202020403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EB3FF319-A0EB-44E1-A31A-09D5B6EC2855}"/>
              </a:ext>
            </a:extLst>
          </p:cNvPr>
          <p:cNvSpPr/>
          <p:nvPr/>
        </p:nvSpPr>
        <p:spPr>
          <a:xfrm>
            <a:off x="7315200" y="3321313"/>
            <a:ext cx="3958717" cy="2555612"/>
          </a:xfrm>
          <a:prstGeom prst="rect">
            <a:avLst/>
          </a:prstGeom>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2" spcCol="144000" rtlCol="0" anchor="ctr"/>
          <a:lstStyle/>
          <a:p>
            <a:pPr algn="ctr"/>
            <a:endParaRPr lang="en-GB" sz="1100" dirty="0"/>
          </a:p>
          <a:p>
            <a:endParaRPr lang="en-GB" sz="1100" dirty="0"/>
          </a:p>
          <a:p>
            <a:r>
              <a:rPr lang="en-GB" sz="1100" dirty="0"/>
              <a:t>Pedro </a:t>
            </a:r>
            <a:r>
              <a:rPr lang="en-GB" sz="1100" dirty="0" err="1"/>
              <a:t>Bernaola-Galván</a:t>
            </a:r>
            <a:r>
              <a:rPr lang="en-GB" sz="1100" dirty="0"/>
              <a:t> (ES)</a:t>
            </a:r>
          </a:p>
          <a:p>
            <a:r>
              <a:rPr lang="en-GB" sz="1100" b="1" dirty="0"/>
              <a:t>Paolo Castiglioni </a:t>
            </a:r>
            <a:r>
              <a:rPr lang="en-GB" sz="1100" dirty="0"/>
              <a:t>(IT)</a:t>
            </a:r>
          </a:p>
          <a:p>
            <a:r>
              <a:rPr lang="en-GB" sz="1100" dirty="0"/>
              <a:t>David Cornforth (AU)</a:t>
            </a:r>
          </a:p>
          <a:p>
            <a:r>
              <a:rPr lang="en-GB" sz="1100" b="1" dirty="0"/>
              <a:t>David Cuesta-Frau </a:t>
            </a:r>
            <a:r>
              <a:rPr lang="en-GB" sz="1100" dirty="0"/>
              <a:t>(ES)</a:t>
            </a:r>
          </a:p>
          <a:p>
            <a:r>
              <a:rPr lang="en-GB" sz="1100" dirty="0"/>
              <a:t>Harold (Dusty) Dowse (US)</a:t>
            </a:r>
          </a:p>
          <a:p>
            <a:r>
              <a:rPr lang="en-GB" sz="1100" dirty="0"/>
              <a:t>Luis Estrada (ES)</a:t>
            </a:r>
          </a:p>
          <a:p>
            <a:r>
              <a:rPr lang="en-GB" sz="1100" dirty="0"/>
              <a:t>Jean-Marc </a:t>
            </a:r>
            <a:r>
              <a:rPr lang="en-GB" sz="1100" dirty="0" err="1"/>
              <a:t>Girault</a:t>
            </a:r>
            <a:r>
              <a:rPr lang="en-GB" sz="1100" dirty="0"/>
              <a:t> (FR)</a:t>
            </a:r>
          </a:p>
          <a:p>
            <a:r>
              <a:rPr lang="en-GB" sz="1100" b="1" dirty="0"/>
              <a:t>Chang Francis Hsu </a:t>
            </a:r>
            <a:r>
              <a:rPr lang="en-GB" sz="1100" dirty="0"/>
              <a:t>(TW)</a:t>
            </a:r>
          </a:p>
          <a:p>
            <a:r>
              <a:rPr lang="en-GB" sz="1100" dirty="0"/>
              <a:t>Anne </a:t>
            </a:r>
            <a:r>
              <a:rPr lang="en-GB" sz="1100" dirty="0" err="1"/>
              <a:t>Humeau-Heurtier</a:t>
            </a:r>
            <a:r>
              <a:rPr lang="en-GB" sz="1100" dirty="0"/>
              <a:t> (FR)</a:t>
            </a:r>
          </a:p>
          <a:p>
            <a:r>
              <a:rPr lang="en-GB" sz="1100" dirty="0" err="1"/>
              <a:t>Zhiqiang</a:t>
            </a:r>
            <a:r>
              <a:rPr lang="en-GB" sz="1100" dirty="0"/>
              <a:t> </a:t>
            </a:r>
            <a:r>
              <a:rPr lang="en-GB" sz="1100" dirty="0" err="1"/>
              <a:t>Huo</a:t>
            </a:r>
            <a:r>
              <a:rPr lang="en-GB" sz="1100" dirty="0"/>
              <a:t> (CN/UK)</a:t>
            </a:r>
          </a:p>
          <a:p>
            <a:r>
              <a:rPr lang="en-GB" sz="1100" dirty="0"/>
              <a:t>Antonio Ibáñez-Molina (ES)</a:t>
            </a:r>
          </a:p>
          <a:p>
            <a:endParaRPr lang="en-GB" sz="1100" dirty="0"/>
          </a:p>
          <a:p>
            <a:endParaRPr lang="en-GB" sz="1100" dirty="0"/>
          </a:p>
          <a:p>
            <a:endParaRPr lang="en-GB" sz="1100" dirty="0"/>
          </a:p>
          <a:p>
            <a:r>
              <a:rPr lang="en-GB" sz="1100" dirty="0"/>
              <a:t>Chandan </a:t>
            </a:r>
            <a:r>
              <a:rPr lang="en-GB" sz="1100" dirty="0" err="1"/>
              <a:t>Karmakar</a:t>
            </a:r>
            <a:r>
              <a:rPr lang="en-GB" sz="1100" dirty="0"/>
              <a:t> (IN/AU)</a:t>
            </a:r>
          </a:p>
          <a:p>
            <a:r>
              <a:rPr lang="en-GB" sz="1100" dirty="0"/>
              <a:t>Peng Li (CN/US)</a:t>
            </a:r>
          </a:p>
          <a:p>
            <a:r>
              <a:rPr lang="en-GB" sz="1100" dirty="0"/>
              <a:t>Alireza Mani (IR/UK)</a:t>
            </a:r>
          </a:p>
          <a:p>
            <a:r>
              <a:rPr lang="en-GB" sz="1100" dirty="0"/>
              <a:t>George Manis (GR)</a:t>
            </a:r>
          </a:p>
          <a:p>
            <a:r>
              <a:rPr lang="en-GB" sz="1100" b="1" dirty="0"/>
              <a:t>Pasquale Nardone </a:t>
            </a:r>
            <a:r>
              <a:rPr lang="en-GB" sz="1100" dirty="0"/>
              <a:t>(IT/BE)</a:t>
            </a:r>
          </a:p>
          <a:p>
            <a:r>
              <a:rPr lang="en-GB" sz="1100" b="1" dirty="0"/>
              <a:t>Ashish </a:t>
            </a:r>
            <a:r>
              <a:rPr lang="en-GB" sz="1100" b="1" dirty="0" err="1"/>
              <a:t>Rohila</a:t>
            </a:r>
            <a:r>
              <a:rPr lang="en-GB" sz="1100" b="1" dirty="0"/>
              <a:t> </a:t>
            </a:r>
            <a:r>
              <a:rPr lang="en-GB" sz="1100" dirty="0"/>
              <a:t>(IN)</a:t>
            </a:r>
          </a:p>
          <a:p>
            <a:r>
              <a:rPr lang="en-GB" sz="1100" dirty="0"/>
              <a:t>Giuseppe Sanfilippo (IT)</a:t>
            </a:r>
          </a:p>
          <a:p>
            <a:r>
              <a:rPr lang="en-GB" sz="1100" dirty="0"/>
              <a:t>Carlos </a:t>
            </a:r>
            <a:r>
              <a:rPr lang="en-GB" sz="1100" dirty="0" err="1"/>
              <a:t>Sevcik</a:t>
            </a:r>
            <a:r>
              <a:rPr lang="en-GB" sz="1100" dirty="0"/>
              <a:t> (VE/ES)</a:t>
            </a:r>
          </a:p>
          <a:p>
            <a:r>
              <a:rPr lang="en-GB" sz="1100" dirty="0"/>
              <a:t>Chang Yan (CN)</a:t>
            </a:r>
          </a:p>
          <a:p>
            <a:r>
              <a:rPr lang="en-GB" sz="1100" b="1" dirty="0"/>
              <a:t>Luciano Zunino </a:t>
            </a:r>
            <a:r>
              <a:rPr lang="en-GB" sz="1100" dirty="0"/>
              <a:t>(AR)</a:t>
            </a:r>
          </a:p>
          <a:p>
            <a:r>
              <a:rPr lang="en-GB" sz="1100" dirty="0"/>
              <a:t>&amp; co-author Duncan Banks (UK)</a:t>
            </a:r>
            <a:endParaRPr lang="en-GB" dirty="0"/>
          </a:p>
        </p:txBody>
      </p:sp>
      <p:sp>
        <p:nvSpPr>
          <p:cNvPr id="9" name="TextBox 8">
            <a:extLst>
              <a:ext uri="{FF2B5EF4-FFF2-40B4-BE49-F238E27FC236}">
                <a16:creationId xmlns:a16="http://schemas.microsoft.com/office/drawing/2014/main" id="{0D47C5C7-DFFB-4F45-833C-2E2BCCE3EF95}"/>
              </a:ext>
            </a:extLst>
          </p:cNvPr>
          <p:cNvSpPr txBox="1"/>
          <p:nvPr/>
        </p:nvSpPr>
        <p:spPr>
          <a:xfrm>
            <a:off x="838200" y="802094"/>
            <a:ext cx="10723419" cy="307777"/>
          </a:xfrm>
          <a:prstGeom prst="rect">
            <a:avLst/>
          </a:prstGeom>
          <a:noFill/>
        </p:spPr>
        <p:txBody>
          <a:bodyPr wrap="square">
            <a:spAutoFit/>
          </a:bodyPr>
          <a:lstStyle/>
          <a:p>
            <a:r>
              <a:rPr lang="en-GB" sz="1400" dirty="0">
                <a:latin typeface="Calibri" panose="020F0502020204030204" pitchFamily="34" charset="0"/>
                <a:cs typeface="Times New Roman" panose="02020603050405020304" pitchFamily="18" charset="0"/>
              </a:rPr>
              <a:t>       [In </a:t>
            </a:r>
            <a:r>
              <a:rPr lang="en-GB" sz="1400" b="1" dirty="0">
                <a:latin typeface="Calibri" panose="020F0502020204030204" pitchFamily="34" charset="0"/>
                <a:cs typeface="Times New Roman" panose="02020603050405020304" pitchFamily="18" charset="0"/>
              </a:rPr>
              <a:t>bold</a:t>
            </a:r>
            <a:r>
              <a:rPr lang="en-GB" sz="1400" dirty="0">
                <a:latin typeface="Calibri" panose="020F0502020204030204" pitchFamily="34" charset="0"/>
                <a:cs typeface="Times New Roman" panose="02020603050405020304" pitchFamily="18" charset="0"/>
              </a:rPr>
              <a:t>, major contributors to this project. Country codes indicate nationality/residence]</a:t>
            </a:r>
            <a:endParaRPr lang="en-GB" sz="900" dirty="0">
              <a:latin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974E7F4-F94C-46B0-901F-C4A3E88C6B92}"/>
              </a:ext>
            </a:extLst>
          </p:cNvPr>
          <p:cNvSpPr txBox="1"/>
          <p:nvPr/>
        </p:nvSpPr>
        <p:spPr>
          <a:xfrm>
            <a:off x="8214650" y="3287801"/>
            <a:ext cx="2270567" cy="369332"/>
          </a:xfrm>
          <a:prstGeom prst="rect">
            <a:avLst/>
          </a:prstGeom>
          <a:noFill/>
        </p:spPr>
        <p:txBody>
          <a:bodyPr wrap="square">
            <a:spAutoFit/>
          </a:bodyPr>
          <a:lstStyle/>
          <a:p>
            <a:pPr algn="ctr"/>
            <a:r>
              <a:rPr lang="en-GB" dirty="0">
                <a:solidFill>
                  <a:schemeClr val="bg1"/>
                </a:solidFill>
              </a:rPr>
              <a:t>CEPS Contributors</a:t>
            </a:r>
          </a:p>
        </p:txBody>
      </p:sp>
    </p:spTree>
    <p:extLst>
      <p:ext uri="{BB962C8B-B14F-4D97-AF65-F5344CB8AC3E}">
        <p14:creationId xmlns:p14="http://schemas.microsoft.com/office/powerpoint/2010/main" val="3867829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5803"/>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3E6B251A-5DE1-4CEE-A093-67C0791E7683}"/>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33</a:t>
            </a:fld>
            <a:endParaRPr lang="en-GB" dirty="0"/>
          </a:p>
        </p:txBody>
      </p:sp>
      <p:sp>
        <p:nvSpPr>
          <p:cNvPr id="6" name="TextBox 5">
            <a:extLst>
              <a:ext uri="{FF2B5EF4-FFF2-40B4-BE49-F238E27FC236}">
                <a16:creationId xmlns:a16="http://schemas.microsoft.com/office/drawing/2014/main" id="{060C4B9D-F7F1-497F-BD1B-DC67FA95A5EE}"/>
              </a:ext>
            </a:extLst>
          </p:cNvPr>
          <p:cNvSpPr txBox="1"/>
          <p:nvPr/>
        </p:nvSpPr>
        <p:spPr>
          <a:xfrm>
            <a:off x="5004823" y="365125"/>
            <a:ext cx="2348721"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Sources 1 </a:t>
            </a:r>
          </a:p>
        </p:txBody>
      </p:sp>
      <p:sp>
        <p:nvSpPr>
          <p:cNvPr id="7" name="TextBox 6">
            <a:extLst>
              <a:ext uri="{FF2B5EF4-FFF2-40B4-BE49-F238E27FC236}">
                <a16:creationId xmlns:a16="http://schemas.microsoft.com/office/drawing/2014/main" id="{2294326A-478F-4707-AEAA-1601B522DC51}"/>
              </a:ext>
            </a:extLst>
          </p:cNvPr>
          <p:cNvSpPr txBox="1"/>
          <p:nvPr/>
        </p:nvSpPr>
        <p:spPr>
          <a:xfrm>
            <a:off x="779318" y="956771"/>
            <a:ext cx="10633364" cy="5832366"/>
          </a:xfrm>
          <a:prstGeom prst="rect">
            <a:avLst/>
          </a:prstGeom>
          <a:noFill/>
        </p:spPr>
        <p:txBody>
          <a:bodyPr wrap="square">
            <a:spAutoFit/>
          </a:bodyPr>
          <a:lstStyle/>
          <a:p>
            <a:r>
              <a:rPr lang="en-GB" sz="1000" b="1" dirty="0">
                <a:latin typeface="Calibri" panose="020F0502020204030204" pitchFamily="34" charset="0"/>
                <a:cs typeface="Times New Roman" panose="02020603050405020304" pitchFamily="18" charset="0"/>
              </a:rPr>
              <a:t>Slide 2</a:t>
            </a:r>
          </a:p>
          <a:p>
            <a:r>
              <a:rPr lang="en-GB" sz="1000" dirty="0">
                <a:latin typeface="Calibri" panose="020F0502020204030204" pitchFamily="34" charset="0"/>
                <a:cs typeface="Times New Roman" panose="02020603050405020304" pitchFamily="18" charset="0"/>
              </a:rPr>
              <a:t>Fraser G. 2008. </a:t>
            </a:r>
            <a:r>
              <a:rPr lang="en-GB" sz="1000" i="1" dirty="0">
                <a:latin typeface="Calibri" panose="020F0502020204030204" pitchFamily="34" charset="0"/>
                <a:cs typeface="Times New Roman" panose="02020603050405020304" pitchFamily="18" charset="0"/>
              </a:rPr>
              <a:t>Cosmic Anger: Abdus Salam - The first Muslim Nobel scientist</a:t>
            </a:r>
            <a:r>
              <a:rPr lang="en-GB" sz="1000" dirty="0">
                <a:latin typeface="Calibri" panose="020F0502020204030204" pitchFamily="34" charset="0"/>
                <a:cs typeface="Times New Roman" panose="02020603050405020304" pitchFamily="18" charset="0"/>
              </a:rPr>
              <a:t>. Oxford: Oxford University Press.</a:t>
            </a:r>
          </a:p>
          <a:p>
            <a:r>
              <a:rPr lang="en-GB" sz="1000" dirty="0">
                <a:latin typeface="Calibri" panose="020F0502020204030204" pitchFamily="34" charset="0"/>
                <a:cs typeface="Times New Roman" panose="02020603050405020304" pitchFamily="18" charset="0"/>
              </a:rPr>
              <a:t>Salam A. Banquet speech, Nobel Prize in Physics 1979. Stockholm, 10 December 1979. </a:t>
            </a:r>
          </a:p>
          <a:p>
            <a:r>
              <a:rPr lang="en-GB" sz="1000" dirty="0">
                <a:latin typeface="Calibri" panose="020F0502020204030204" pitchFamily="34" charset="0"/>
                <a:cs typeface="Times New Roman" panose="02020603050405020304" pitchFamily="18" charset="0"/>
              </a:rPr>
              <a:t>https://www.nobelprize.org/prizes/physics/1979/salam/speech/ [accessed 2 February 2022]. </a:t>
            </a:r>
          </a:p>
          <a:p>
            <a:r>
              <a:rPr lang="en-GB" sz="1000" dirty="0">
                <a:latin typeface="Calibri" panose="020F0502020204030204" pitchFamily="34" charset="0"/>
                <a:cs typeface="Times New Roman" panose="02020603050405020304" pitchFamily="18" charset="0"/>
              </a:rPr>
              <a:t>Walter WG. 1961. </a:t>
            </a:r>
            <a:r>
              <a:rPr lang="en-GB" sz="1000" i="1" dirty="0">
                <a:latin typeface="Calibri" panose="020F0502020204030204" pitchFamily="34" charset="0"/>
                <a:cs typeface="Times New Roman" panose="02020603050405020304" pitchFamily="18" charset="0"/>
              </a:rPr>
              <a:t>The Living Brain</a:t>
            </a:r>
            <a:r>
              <a:rPr lang="en-GB" sz="1000" dirty="0">
                <a:latin typeface="Calibri" panose="020F0502020204030204" pitchFamily="34" charset="0"/>
                <a:cs typeface="Times New Roman" panose="02020603050405020304" pitchFamily="18" charset="0"/>
              </a:rPr>
              <a:t>. Harmondsworth: Penguin Books.</a:t>
            </a:r>
          </a:p>
          <a:p>
            <a:r>
              <a:rPr lang="en-GB" sz="1000" dirty="0" err="1">
                <a:latin typeface="Calibri" panose="020F0502020204030204" pitchFamily="34" charset="0"/>
                <a:cs typeface="Times New Roman" panose="02020603050405020304" pitchFamily="18" charset="0"/>
              </a:rPr>
              <a:t>Senf</a:t>
            </a:r>
            <a:r>
              <a:rPr lang="en-GB" sz="1000" dirty="0">
                <a:latin typeface="Calibri" panose="020F0502020204030204" pitchFamily="34" charset="0"/>
                <a:cs typeface="Times New Roman" panose="02020603050405020304" pitchFamily="18" charset="0"/>
              </a:rPr>
              <a:t> B. Wilhelm Reich: Discoverer of acupuncture energy. </a:t>
            </a:r>
            <a:r>
              <a:rPr lang="en-GB" sz="1000" i="1" dirty="0">
                <a:latin typeface="Calibri" panose="020F0502020204030204" pitchFamily="34" charset="0"/>
                <a:cs typeface="Times New Roman" panose="02020603050405020304" pitchFamily="18" charset="0"/>
              </a:rPr>
              <a:t>American Journal of Acupuncture</a:t>
            </a:r>
            <a:r>
              <a:rPr lang="en-GB" sz="1000" dirty="0">
                <a:latin typeface="Calibri" panose="020F0502020204030204" pitchFamily="34" charset="0"/>
                <a:cs typeface="Times New Roman" panose="02020603050405020304" pitchFamily="18" charset="0"/>
              </a:rPr>
              <a:t>. 1979;7(2):109-118. </a:t>
            </a:r>
          </a:p>
          <a:p>
            <a:r>
              <a:rPr lang="en-GB" sz="1000" dirty="0" err="1">
                <a:latin typeface="Calibri" panose="020F0502020204030204" pitchFamily="34" charset="0"/>
                <a:cs typeface="Times New Roman" panose="02020603050405020304" pitchFamily="18" charset="0"/>
              </a:rPr>
              <a:t>Dumitrescu</a:t>
            </a:r>
            <a:r>
              <a:rPr lang="en-GB" sz="1000" dirty="0">
                <a:latin typeface="Calibri" panose="020F0502020204030204" pitchFamily="34" charset="0"/>
                <a:cs typeface="Times New Roman" panose="02020603050405020304" pitchFamily="18" charset="0"/>
              </a:rPr>
              <a:t> IF </a:t>
            </a:r>
            <a:r>
              <a:rPr lang="en-GB" sz="1000" i="1" dirty="0">
                <a:latin typeface="Calibri" panose="020F0502020204030204" pitchFamily="34" charset="0"/>
                <a:cs typeface="Times New Roman" panose="02020603050405020304" pitchFamily="18" charset="0"/>
              </a:rPr>
              <a:t>et al</a:t>
            </a:r>
            <a:r>
              <a:rPr lang="en-GB" sz="1000" dirty="0">
                <a:latin typeface="Calibri" panose="020F0502020204030204" pitchFamily="34" charset="0"/>
                <a:cs typeface="Times New Roman" panose="02020603050405020304" pitchFamily="18" charset="0"/>
              </a:rPr>
              <a:t>. </a:t>
            </a:r>
            <a:r>
              <a:rPr lang="en-GB" sz="1000" dirty="0" err="1">
                <a:latin typeface="Calibri" panose="020F0502020204030204" pitchFamily="34" charset="0"/>
                <a:cs typeface="Times New Roman" panose="02020603050405020304" pitchFamily="18" charset="0"/>
              </a:rPr>
              <a:t>Dr.</a:t>
            </a:r>
            <a:r>
              <a:rPr lang="en-GB" sz="1000" dirty="0">
                <a:latin typeface="Calibri" panose="020F0502020204030204" pitchFamily="34" charset="0"/>
                <a:cs typeface="Times New Roman" panose="02020603050405020304" pitchFamily="18" charset="0"/>
              </a:rPr>
              <a:t> </a:t>
            </a:r>
            <a:r>
              <a:rPr lang="en-GB" sz="1000" dirty="0" err="1">
                <a:latin typeface="Calibri" panose="020F0502020204030204" pitchFamily="34" charset="0"/>
                <a:cs typeface="Times New Roman" panose="02020603050405020304" pitchFamily="18" charset="0"/>
              </a:rPr>
              <a:t>Ioan</a:t>
            </a:r>
            <a:r>
              <a:rPr lang="en-GB" sz="1000" dirty="0">
                <a:latin typeface="Calibri" panose="020F0502020204030204" pitchFamily="34" charset="0"/>
                <a:cs typeface="Times New Roman" panose="02020603050405020304" pitchFamily="18" charset="0"/>
              </a:rPr>
              <a:t> Florin </a:t>
            </a:r>
            <a:r>
              <a:rPr lang="en-GB" sz="1000" dirty="0" err="1">
                <a:latin typeface="Calibri" panose="020F0502020204030204" pitchFamily="34" charset="0"/>
                <a:cs typeface="Times New Roman" panose="02020603050405020304" pitchFamily="18" charset="0"/>
              </a:rPr>
              <a:t>Dumitrescu</a:t>
            </a:r>
            <a:r>
              <a:rPr lang="en-GB" sz="1000" dirty="0">
                <a:latin typeface="Calibri" panose="020F0502020204030204" pitchFamily="34" charset="0"/>
                <a:cs typeface="Times New Roman" panose="02020603050405020304" pitchFamily="18" charset="0"/>
              </a:rPr>
              <a:t> Homage Page. http://ioanflorindumitrescumd.com/ [accessed 12 January 2022].</a:t>
            </a:r>
          </a:p>
          <a:p>
            <a:r>
              <a:rPr lang="en-GB" sz="1000" dirty="0" err="1">
                <a:latin typeface="Calibri" panose="020F0502020204030204" pitchFamily="34" charset="0"/>
                <a:cs typeface="Times New Roman" panose="02020603050405020304" pitchFamily="18" charset="0"/>
              </a:rPr>
              <a:t>Salansky</a:t>
            </a:r>
            <a:r>
              <a:rPr lang="en-GB" sz="1000" dirty="0">
                <a:latin typeface="Calibri" panose="020F0502020204030204" pitchFamily="34" charset="0"/>
                <a:cs typeface="Times New Roman" panose="02020603050405020304" pitchFamily="18" charset="0"/>
              </a:rPr>
              <a:t> N, </a:t>
            </a:r>
            <a:r>
              <a:rPr lang="en-GB" sz="1000" dirty="0" err="1">
                <a:latin typeface="Calibri" panose="020F0502020204030204" pitchFamily="34" charset="0"/>
                <a:cs typeface="Times New Roman" panose="02020603050405020304" pitchFamily="18" charset="0"/>
              </a:rPr>
              <a:t>Fedotchev</a:t>
            </a:r>
            <a:r>
              <a:rPr lang="en-GB" sz="1000" dirty="0">
                <a:latin typeface="Calibri" panose="020F0502020204030204" pitchFamily="34" charset="0"/>
                <a:cs typeface="Times New Roman" panose="02020603050405020304" pitchFamily="18" charset="0"/>
              </a:rPr>
              <a:t> A, Bondar A. Responses of the nervous system to low frequency stimulation and EEG rhythms: Clinical implications. </a:t>
            </a:r>
            <a:r>
              <a:rPr lang="en-GB" sz="1000" i="1" dirty="0">
                <a:latin typeface="Calibri" panose="020F0502020204030204" pitchFamily="34" charset="0"/>
                <a:cs typeface="Times New Roman" panose="02020603050405020304" pitchFamily="18" charset="0"/>
              </a:rPr>
              <a:t>Neuroscience &amp; </a:t>
            </a:r>
            <a:r>
              <a:rPr lang="en-GB" sz="1000" i="1" dirty="0" err="1">
                <a:latin typeface="Calibri" panose="020F0502020204030204" pitchFamily="34" charset="0"/>
                <a:cs typeface="Times New Roman" panose="02020603050405020304" pitchFamily="18" charset="0"/>
              </a:rPr>
              <a:t>Biobehavioral</a:t>
            </a:r>
            <a:r>
              <a:rPr lang="en-GB" sz="1000" i="1" dirty="0">
                <a:latin typeface="Calibri" panose="020F0502020204030204" pitchFamily="34" charset="0"/>
                <a:cs typeface="Times New Roman" panose="02020603050405020304" pitchFamily="18" charset="0"/>
              </a:rPr>
              <a:t> Reviews. </a:t>
            </a:r>
            <a:r>
              <a:rPr lang="en-GB" sz="1000" dirty="0">
                <a:latin typeface="Calibri" panose="020F0502020204030204" pitchFamily="34" charset="0"/>
                <a:cs typeface="Times New Roman" panose="02020603050405020304" pitchFamily="18" charset="0"/>
              </a:rPr>
              <a:t>1998;22(3):395-409. </a:t>
            </a:r>
          </a:p>
          <a:p>
            <a:endParaRPr lang="en-GB" sz="6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3</a:t>
            </a:r>
          </a:p>
          <a:p>
            <a:r>
              <a:rPr lang="en-GB" sz="1000" dirty="0">
                <a:latin typeface="Calibri" panose="020F0502020204030204" pitchFamily="34" charset="0"/>
                <a:cs typeface="Times New Roman" panose="02020603050405020304" pitchFamily="18" charset="0"/>
              </a:rPr>
              <a:t>Mayor DF. (Ed.) 2007. </a:t>
            </a:r>
            <a:r>
              <a:rPr lang="en-GB" sz="1000" i="1" dirty="0">
                <a:latin typeface="Calibri" panose="020F0502020204030204" pitchFamily="34" charset="0"/>
                <a:cs typeface="Times New Roman" panose="02020603050405020304" pitchFamily="18" charset="0"/>
              </a:rPr>
              <a:t>Electroacupuncture: A practical manual and resource</a:t>
            </a:r>
            <a:r>
              <a:rPr lang="en-GB" sz="1000" dirty="0">
                <a:latin typeface="Calibri" panose="020F0502020204030204" pitchFamily="34" charset="0"/>
                <a:cs typeface="Times New Roman" panose="02020603050405020304" pitchFamily="18" charset="0"/>
              </a:rPr>
              <a:t>. Edinburgh: Elsevier Churchill Livingstone.</a:t>
            </a:r>
          </a:p>
          <a:p>
            <a:endParaRPr lang="en-GB" sz="6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6</a:t>
            </a:r>
          </a:p>
          <a:p>
            <a:r>
              <a:rPr lang="en-GB" sz="1000" dirty="0">
                <a:latin typeface="Calibri" panose="020F0502020204030204" pitchFamily="34" charset="0"/>
                <a:cs typeface="Times New Roman" panose="02020603050405020304" pitchFamily="18" charset="0"/>
              </a:rPr>
              <a:t>Han JS </a:t>
            </a:r>
            <a:r>
              <a:rPr lang="en-GB" sz="1000" i="1" dirty="0">
                <a:latin typeface="Calibri" panose="020F0502020204030204" pitchFamily="34" charset="0"/>
                <a:cs typeface="Times New Roman" panose="02020603050405020304" pitchFamily="18" charset="0"/>
              </a:rPr>
              <a:t>et al. </a:t>
            </a:r>
            <a:r>
              <a:rPr lang="en-GB" sz="1000" dirty="0">
                <a:latin typeface="Calibri" panose="020F0502020204030204" pitchFamily="34" charset="0"/>
                <a:cs typeface="Times New Roman" panose="02020603050405020304" pitchFamily="18" charset="0"/>
              </a:rPr>
              <a:t>2022. </a:t>
            </a:r>
            <a:r>
              <a:rPr lang="en-GB" sz="1000" dirty="0" err="1">
                <a:latin typeface="Calibri" panose="020F0502020204030204" pitchFamily="34" charset="0"/>
                <a:cs typeface="Times New Roman" panose="02020603050405020304" pitchFamily="18" charset="0"/>
              </a:rPr>
              <a:t>Dr.</a:t>
            </a:r>
            <a:r>
              <a:rPr lang="en-GB" sz="1000" dirty="0">
                <a:latin typeface="Calibri" panose="020F0502020204030204" pitchFamily="34" charset="0"/>
                <a:cs typeface="Times New Roman" panose="02020603050405020304" pitchFamily="18" charset="0"/>
              </a:rPr>
              <a:t> Ji-Sheng Han. Han Institute website. https://www.han-institute.com/founders/dr-ji-sheng-han/ [accessed 12 January 2022].</a:t>
            </a:r>
          </a:p>
          <a:p>
            <a:r>
              <a:rPr lang="en-GB" sz="1000" dirty="0">
                <a:latin typeface="Calibri" panose="020F0502020204030204" pitchFamily="34" charset="0"/>
                <a:cs typeface="Times New Roman" panose="02020603050405020304" pitchFamily="18" charset="0"/>
              </a:rPr>
              <a:t>Walter VJ, Grey Walter W. The central effects of rhythmic sensory stimulation. </a:t>
            </a:r>
            <a:r>
              <a:rPr lang="en-GB" sz="1000" i="1" dirty="0">
                <a:latin typeface="Calibri" panose="020F0502020204030204" pitchFamily="34" charset="0"/>
                <a:cs typeface="Times New Roman" panose="02020603050405020304" pitchFamily="18" charset="0"/>
              </a:rPr>
              <a:t>Electroencephalography and Clinical Neurophysiology</a:t>
            </a:r>
            <a:r>
              <a:rPr lang="en-GB" sz="1000" dirty="0">
                <a:latin typeface="Calibri" panose="020F0502020204030204" pitchFamily="34" charset="0"/>
                <a:cs typeface="Times New Roman" panose="02020603050405020304" pitchFamily="18" charset="0"/>
              </a:rPr>
              <a:t>. 1949; 1(1): 57-86.</a:t>
            </a:r>
          </a:p>
          <a:p>
            <a:r>
              <a:rPr lang="en-GB" sz="1000" dirty="0">
                <a:latin typeface="Calibri" panose="020F0502020204030204" pitchFamily="34" charset="0"/>
                <a:cs typeface="Times New Roman" panose="02020603050405020304" pitchFamily="18" charset="0"/>
              </a:rPr>
              <a:t>Cho ZH, Chung SC, Jones JP </a:t>
            </a:r>
            <a:r>
              <a:rPr lang="en-GB" sz="1000" i="1" dirty="0">
                <a:latin typeface="Calibri" panose="020F0502020204030204" pitchFamily="34" charset="0"/>
                <a:cs typeface="Times New Roman" panose="02020603050405020304" pitchFamily="18" charset="0"/>
              </a:rPr>
              <a:t>et al</a:t>
            </a:r>
            <a:r>
              <a:rPr lang="en-GB" sz="1000" dirty="0">
                <a:latin typeface="Calibri" panose="020F0502020204030204" pitchFamily="34" charset="0"/>
                <a:cs typeface="Times New Roman" panose="02020603050405020304" pitchFamily="18" charset="0"/>
              </a:rPr>
              <a:t>. New findings of the correlation between acupoints and corresponding brain cortices using functional MRI. </a:t>
            </a:r>
            <a:r>
              <a:rPr lang="en-GB" sz="1000" i="1" dirty="0">
                <a:latin typeface="Calibri" panose="020F0502020204030204" pitchFamily="34" charset="0"/>
                <a:cs typeface="Times New Roman" panose="02020603050405020304" pitchFamily="18" charset="0"/>
              </a:rPr>
              <a:t>Proceedings of the National Academy of Sciences, USA</a:t>
            </a:r>
            <a:r>
              <a:rPr lang="en-GB" sz="1000" dirty="0">
                <a:latin typeface="Calibri" panose="020F0502020204030204" pitchFamily="34" charset="0"/>
                <a:cs typeface="Times New Roman" panose="02020603050405020304" pitchFamily="18" charset="0"/>
              </a:rPr>
              <a:t>. 1998;95(5):2670-2673.</a:t>
            </a:r>
          </a:p>
          <a:p>
            <a:r>
              <a:rPr lang="en-GB" sz="1000" dirty="0">
                <a:latin typeface="Calibri" panose="020F0502020204030204" pitchFamily="34" charset="0"/>
                <a:cs typeface="Times New Roman" panose="02020603050405020304" pitchFamily="18" charset="0"/>
              </a:rPr>
              <a:t>Mayor DF. CNS resonances to peripheral stimulation: Is frequency important? </a:t>
            </a:r>
            <a:r>
              <a:rPr lang="en-GB" sz="1000" i="1" dirty="0">
                <a:latin typeface="Calibri" panose="020F0502020204030204" pitchFamily="34" charset="0"/>
                <a:cs typeface="Times New Roman" panose="02020603050405020304" pitchFamily="18" charset="0"/>
              </a:rPr>
              <a:t>Journal of the AACP</a:t>
            </a:r>
            <a:r>
              <a:rPr lang="en-GB" sz="1000" dirty="0">
                <a:latin typeface="Calibri" panose="020F0502020204030204" pitchFamily="34" charset="0"/>
                <a:cs typeface="Times New Roman" panose="02020603050405020304" pitchFamily="18" charset="0"/>
              </a:rPr>
              <a:t>. 2001:29-63.</a:t>
            </a:r>
          </a:p>
          <a:p>
            <a:r>
              <a:rPr lang="en-GB" sz="1000" dirty="0">
                <a:latin typeface="Calibri" panose="020F0502020204030204" pitchFamily="34" charset="0"/>
                <a:cs typeface="Times New Roman" panose="02020603050405020304" pitchFamily="18" charset="0"/>
              </a:rPr>
              <a:t>Bhavsar R, </a:t>
            </a:r>
            <a:r>
              <a:rPr lang="en-GB" sz="1000" dirty="0" err="1">
                <a:latin typeface="Calibri" panose="020F0502020204030204" pitchFamily="34" charset="0"/>
                <a:cs typeface="Times New Roman" panose="02020603050405020304" pitchFamily="18" charset="0"/>
              </a:rPr>
              <a:t>Helian</a:t>
            </a:r>
            <a:r>
              <a:rPr lang="en-GB" sz="1000" dirty="0">
                <a:latin typeface="Calibri" panose="020F0502020204030204" pitchFamily="34" charset="0"/>
                <a:cs typeface="Times New Roman" panose="02020603050405020304" pitchFamily="18" charset="0"/>
              </a:rPr>
              <a:t> N, Sun Y. Davey N, Mayor D, </a:t>
            </a:r>
            <a:r>
              <a:rPr lang="en-GB" sz="1000" dirty="0" err="1">
                <a:latin typeface="Calibri" panose="020F0502020204030204" pitchFamily="34" charset="0"/>
                <a:cs typeface="Times New Roman" panose="02020603050405020304" pitchFamily="18" charset="0"/>
              </a:rPr>
              <a:t>Steffert</a:t>
            </a:r>
            <a:r>
              <a:rPr lang="en-GB" sz="1000" dirty="0">
                <a:latin typeface="Calibri" panose="020F0502020204030204" pitchFamily="34" charset="0"/>
                <a:cs typeface="Times New Roman" panose="02020603050405020304" pitchFamily="18" charset="0"/>
              </a:rPr>
              <a:t> T. The Effects of electro-acupuncture related methods on the EEG signals. Poster presentation, 17th International Acupuncture Research Symposium, King’s College London, 21 March 2015.</a:t>
            </a:r>
          </a:p>
          <a:p>
            <a:r>
              <a:rPr lang="en-GB" sz="1000" dirty="0">
                <a:latin typeface="Calibri" panose="020F0502020204030204" pitchFamily="34" charset="0"/>
                <a:cs typeface="Times New Roman" panose="02020603050405020304" pitchFamily="18" charset="0"/>
              </a:rPr>
              <a:t>Mayor D, </a:t>
            </a:r>
            <a:r>
              <a:rPr lang="en-GB" sz="1000" dirty="0" err="1">
                <a:latin typeface="Calibri" panose="020F0502020204030204" pitchFamily="34" charset="0"/>
                <a:cs typeface="Times New Roman" panose="02020603050405020304" pitchFamily="18" charset="0"/>
              </a:rPr>
              <a:t>Steffert</a:t>
            </a:r>
            <a:r>
              <a:rPr lang="en-GB" sz="1000" dirty="0">
                <a:latin typeface="Calibri" panose="020F0502020204030204" pitchFamily="34" charset="0"/>
                <a:cs typeface="Times New Roman" panose="02020603050405020304" pitchFamily="18" charset="0"/>
              </a:rPr>
              <a:t> T, Bhavsar R. Changes in finger temperature and blood flow in response to different frequencies of transcutaneous electroacupuncture at LI4 (</a:t>
            </a:r>
            <a:r>
              <a:rPr lang="en-GB" sz="1000" dirty="0" err="1">
                <a:latin typeface="Calibri" panose="020F0502020204030204" pitchFamily="34" charset="0"/>
                <a:cs typeface="Times New Roman" panose="02020603050405020304" pitchFamily="18" charset="0"/>
              </a:rPr>
              <a:t>hegu</a:t>
            </a:r>
            <a:r>
              <a:rPr lang="en-GB" sz="1000" dirty="0">
                <a:latin typeface="Calibri" panose="020F0502020204030204" pitchFamily="34" charset="0"/>
                <a:cs typeface="Times New Roman" panose="02020603050405020304" pitchFamily="18" charset="0"/>
              </a:rPr>
              <a:t>). Interim analysis and ‘real life’ methodological issues: many factors, missing data and a multiplicity of measures. Poster presentation, 17th International Acupuncture Research Symposium, King’s College London, 21 March 2015. </a:t>
            </a:r>
          </a:p>
          <a:p>
            <a:endParaRPr lang="en-GB" sz="6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Slides 8 &amp; 14 </a:t>
            </a:r>
          </a:p>
          <a:p>
            <a:r>
              <a:rPr lang="en-GB" sz="1000" dirty="0">
                <a:latin typeface="Calibri" panose="020F0502020204030204" pitchFamily="34" charset="0"/>
                <a:cs typeface="Times New Roman" panose="02020603050405020304" pitchFamily="18" charset="0"/>
              </a:rPr>
              <a:t>Mayor D, Panday D, Kandel HK, </a:t>
            </a:r>
            <a:r>
              <a:rPr lang="en-GB" sz="1000" dirty="0" err="1">
                <a:latin typeface="Calibri" panose="020F0502020204030204" pitchFamily="34" charset="0"/>
                <a:cs typeface="Times New Roman" panose="02020603050405020304" pitchFamily="18" charset="0"/>
              </a:rPr>
              <a:t>Steffert</a:t>
            </a:r>
            <a:r>
              <a:rPr lang="en-GB" sz="1000" dirty="0">
                <a:latin typeface="Calibri" panose="020F0502020204030204" pitchFamily="34" charset="0"/>
                <a:cs typeface="Times New Roman" panose="02020603050405020304" pitchFamily="18" charset="0"/>
              </a:rPr>
              <a:t> T, Banks D. CEPS: An open access MATLAB Graphical User Interface (GUI) for the analysis of Complexity and Entropy in Physiological Signals. </a:t>
            </a:r>
            <a:r>
              <a:rPr lang="en-GB" sz="1000" i="1" dirty="0">
                <a:latin typeface="Calibri" panose="020F0502020204030204" pitchFamily="34" charset="0"/>
                <a:cs typeface="Times New Roman" panose="02020603050405020304" pitchFamily="18" charset="0"/>
              </a:rPr>
              <a:t>Entropy</a:t>
            </a:r>
            <a:r>
              <a:rPr lang="en-GB" sz="1000" dirty="0">
                <a:latin typeface="Calibri" panose="020F0502020204030204" pitchFamily="34" charset="0"/>
                <a:cs typeface="Times New Roman" panose="02020603050405020304" pitchFamily="18" charset="0"/>
              </a:rPr>
              <a:t>. 2021;23(3):321.</a:t>
            </a:r>
          </a:p>
          <a:p>
            <a:endParaRPr lang="en-GB" sz="6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11</a:t>
            </a:r>
          </a:p>
          <a:p>
            <a:r>
              <a:rPr lang="en-GB" sz="1000" dirty="0">
                <a:latin typeface="Calibri" panose="020F0502020204030204" pitchFamily="34" charset="0"/>
                <a:cs typeface="Times New Roman" panose="02020603050405020304" pitchFamily="18" charset="0"/>
              </a:rPr>
              <a:t>Square Wave. Wikipedia. https://en.wikipedia.org/wiki/Square_wave [accessed 7 February 2022].</a:t>
            </a:r>
          </a:p>
          <a:p>
            <a:endParaRPr lang="en-GB" sz="6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13</a:t>
            </a:r>
          </a:p>
          <a:p>
            <a:r>
              <a:rPr lang="en-GB" sz="1000" dirty="0" err="1">
                <a:latin typeface="Calibri" panose="020F0502020204030204" pitchFamily="34" charset="0"/>
                <a:cs typeface="Times New Roman" panose="02020603050405020304" pitchFamily="18" charset="0"/>
              </a:rPr>
              <a:t>Tadel</a:t>
            </a:r>
            <a:r>
              <a:rPr lang="en-GB" sz="1000" dirty="0">
                <a:latin typeface="Calibri" panose="020F0502020204030204" pitchFamily="34" charset="0"/>
                <a:cs typeface="Times New Roman" panose="02020603050405020304" pitchFamily="18" charset="0"/>
              </a:rPr>
              <a:t> F, </a:t>
            </a:r>
            <a:r>
              <a:rPr lang="en-GB" sz="1000" dirty="0" err="1">
                <a:latin typeface="Calibri" panose="020F0502020204030204" pitchFamily="34" charset="0"/>
                <a:cs typeface="Times New Roman" panose="02020603050405020304" pitchFamily="18" charset="0"/>
              </a:rPr>
              <a:t>Baillet</a:t>
            </a:r>
            <a:r>
              <a:rPr lang="en-GB" sz="1000" dirty="0">
                <a:latin typeface="Calibri" panose="020F0502020204030204" pitchFamily="34" charset="0"/>
                <a:cs typeface="Times New Roman" panose="02020603050405020304" pitchFamily="18" charset="0"/>
              </a:rPr>
              <a:t> S, Mosher JC </a:t>
            </a:r>
            <a:r>
              <a:rPr lang="en-GB" sz="1000" i="1" dirty="0">
                <a:latin typeface="Calibri" panose="020F0502020204030204" pitchFamily="34" charset="0"/>
                <a:cs typeface="Times New Roman" panose="02020603050405020304" pitchFamily="18" charset="0"/>
              </a:rPr>
              <a:t>et al</a:t>
            </a:r>
            <a:r>
              <a:rPr lang="en-GB" sz="1000" dirty="0">
                <a:latin typeface="Calibri" panose="020F0502020204030204" pitchFamily="34" charset="0"/>
                <a:cs typeface="Times New Roman" panose="02020603050405020304" pitchFamily="18" charset="0"/>
              </a:rPr>
              <a:t>. Brainstorm: A user-friendly application for MEG/EEG analysis. </a:t>
            </a:r>
            <a:r>
              <a:rPr lang="en-GB" sz="1000" i="1" dirty="0">
                <a:latin typeface="Calibri" panose="020F0502020204030204" pitchFamily="34" charset="0"/>
                <a:cs typeface="Times New Roman" panose="02020603050405020304" pitchFamily="18" charset="0"/>
              </a:rPr>
              <a:t>Computational Intelligence and Neuroscience</a:t>
            </a:r>
            <a:r>
              <a:rPr lang="en-GB" sz="1000" dirty="0">
                <a:latin typeface="Calibri" panose="020F0502020204030204" pitchFamily="34" charset="0"/>
                <a:cs typeface="Times New Roman" panose="02020603050405020304" pitchFamily="18" charset="0"/>
              </a:rPr>
              <a:t>. 2011;2011:879716. </a:t>
            </a:r>
          </a:p>
          <a:p>
            <a:endParaRPr lang="en-GB" sz="6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14</a:t>
            </a:r>
          </a:p>
          <a:p>
            <a:r>
              <a:rPr lang="en-GB" sz="1000" dirty="0" err="1">
                <a:latin typeface="Calibri" panose="020F0502020204030204" pitchFamily="34" charset="0"/>
                <a:cs typeface="Times New Roman" panose="02020603050405020304" pitchFamily="18" charset="0"/>
              </a:rPr>
              <a:t>Radüntz</a:t>
            </a:r>
            <a:r>
              <a:rPr lang="en-GB" sz="1000" dirty="0">
                <a:latin typeface="Calibri" panose="020F0502020204030204" pitchFamily="34" charset="0"/>
                <a:cs typeface="Times New Roman" panose="02020603050405020304" pitchFamily="18" charset="0"/>
              </a:rPr>
              <a:t> T, </a:t>
            </a:r>
            <a:r>
              <a:rPr lang="en-GB" sz="1000" dirty="0" err="1">
                <a:latin typeface="Calibri" panose="020F0502020204030204" pitchFamily="34" charset="0"/>
                <a:cs typeface="Times New Roman" panose="02020603050405020304" pitchFamily="18" charset="0"/>
              </a:rPr>
              <a:t>Scouten</a:t>
            </a:r>
            <a:r>
              <a:rPr lang="en-GB" sz="1000" dirty="0">
                <a:latin typeface="Calibri" panose="020F0502020204030204" pitchFamily="34" charset="0"/>
                <a:cs typeface="Times New Roman" panose="02020603050405020304" pitchFamily="18" charset="0"/>
              </a:rPr>
              <a:t> J, Hochmuth O </a:t>
            </a:r>
            <a:r>
              <a:rPr lang="en-GB" sz="1000" i="1" dirty="0">
                <a:latin typeface="Calibri" panose="020F0502020204030204" pitchFamily="34" charset="0"/>
                <a:cs typeface="Times New Roman" panose="02020603050405020304" pitchFamily="18" charset="0"/>
              </a:rPr>
              <a:t>et al</a:t>
            </a:r>
            <a:r>
              <a:rPr lang="en-GB" sz="1000" dirty="0">
                <a:latin typeface="Calibri" panose="020F0502020204030204" pitchFamily="34" charset="0"/>
                <a:cs typeface="Times New Roman" panose="02020603050405020304" pitchFamily="18" charset="0"/>
              </a:rPr>
              <a:t>. Automated EEG artifact elimination by applying machine learning algorithms to ICA-based features. </a:t>
            </a:r>
            <a:r>
              <a:rPr lang="en-GB" sz="1000" i="1" dirty="0">
                <a:latin typeface="Calibri" panose="020F0502020204030204" pitchFamily="34" charset="0"/>
                <a:cs typeface="Times New Roman" panose="02020603050405020304" pitchFamily="18" charset="0"/>
              </a:rPr>
              <a:t>Journal of Neural Engineering</a:t>
            </a:r>
            <a:r>
              <a:rPr lang="en-GB" sz="1000" dirty="0">
                <a:latin typeface="Calibri" panose="020F0502020204030204" pitchFamily="34" charset="0"/>
                <a:cs typeface="Times New Roman" panose="02020603050405020304" pitchFamily="18" charset="0"/>
              </a:rPr>
              <a:t>. 2017;14(4):046004</a:t>
            </a:r>
          </a:p>
          <a:p>
            <a:r>
              <a:rPr lang="en-GB" sz="1000" dirty="0" err="1">
                <a:latin typeface="Calibri" panose="020F0502020204030204" pitchFamily="34" charset="0"/>
                <a:cs typeface="Times New Roman" panose="02020603050405020304" pitchFamily="18" charset="0"/>
              </a:rPr>
              <a:t>Cephalopedia</a:t>
            </a:r>
            <a:r>
              <a:rPr lang="en-GB" sz="1000" dirty="0">
                <a:latin typeface="Calibri" panose="020F0502020204030204" pitchFamily="34" charset="0"/>
                <a:cs typeface="Times New Roman" panose="02020603050405020304" pitchFamily="18" charset="0"/>
              </a:rPr>
              <a:t>. https://www.facebook.com/cephalosounds/.</a:t>
            </a:r>
          </a:p>
          <a:p>
            <a:endParaRPr lang="en-GB" sz="1100" dirty="0">
              <a:latin typeface="Calibri" panose="020F0502020204030204" pitchFamily="34" charset="0"/>
              <a:cs typeface="Times New Roman" panose="02020603050405020304" pitchFamily="18" charset="0"/>
            </a:endParaRPr>
          </a:p>
          <a:p>
            <a:r>
              <a:rPr lang="en-GB" dirty="0">
                <a:latin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08360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3E6B251A-5DE1-4CEE-A093-67C0791E7683}"/>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34</a:t>
            </a:fld>
            <a:endParaRPr lang="en-GB" dirty="0"/>
          </a:p>
        </p:txBody>
      </p:sp>
      <p:sp>
        <p:nvSpPr>
          <p:cNvPr id="6" name="TextBox 5">
            <a:extLst>
              <a:ext uri="{FF2B5EF4-FFF2-40B4-BE49-F238E27FC236}">
                <a16:creationId xmlns:a16="http://schemas.microsoft.com/office/drawing/2014/main" id="{060C4B9D-F7F1-497F-BD1B-DC67FA95A5EE}"/>
              </a:ext>
            </a:extLst>
          </p:cNvPr>
          <p:cNvSpPr txBox="1"/>
          <p:nvPr/>
        </p:nvSpPr>
        <p:spPr>
          <a:xfrm>
            <a:off x="5029901" y="349934"/>
            <a:ext cx="2132315"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Sources 2</a:t>
            </a:r>
          </a:p>
        </p:txBody>
      </p:sp>
      <p:sp>
        <p:nvSpPr>
          <p:cNvPr id="7" name="TextBox 6">
            <a:extLst>
              <a:ext uri="{FF2B5EF4-FFF2-40B4-BE49-F238E27FC236}">
                <a16:creationId xmlns:a16="http://schemas.microsoft.com/office/drawing/2014/main" id="{E3A3168E-CEB0-40CC-80B4-B9C79F2AFDFE}"/>
              </a:ext>
            </a:extLst>
          </p:cNvPr>
          <p:cNvSpPr txBox="1"/>
          <p:nvPr/>
        </p:nvSpPr>
        <p:spPr>
          <a:xfrm>
            <a:off x="721877" y="942831"/>
            <a:ext cx="10614892" cy="4031873"/>
          </a:xfrm>
          <a:prstGeom prst="rect">
            <a:avLst/>
          </a:prstGeom>
          <a:noFill/>
        </p:spPr>
        <p:txBody>
          <a:bodyPr wrap="square">
            <a:spAutoFit/>
          </a:bodyPr>
          <a:lstStyle/>
          <a:p>
            <a:r>
              <a:rPr lang="en-GB" sz="1000" b="1" dirty="0">
                <a:latin typeface="Calibri" panose="020F0502020204030204" pitchFamily="34" charset="0"/>
                <a:cs typeface="Times New Roman" panose="02020603050405020304" pitchFamily="18" charset="0"/>
              </a:rPr>
              <a:t>Slide 17</a:t>
            </a:r>
          </a:p>
          <a:p>
            <a:r>
              <a:rPr lang="en-GB" sz="1000" dirty="0" err="1">
                <a:latin typeface="Calibri" panose="020F0502020204030204" pitchFamily="34" charset="0"/>
                <a:cs typeface="Times New Roman" panose="02020603050405020304" pitchFamily="18" charset="0"/>
              </a:rPr>
              <a:t>Leuchter</a:t>
            </a:r>
            <a:r>
              <a:rPr lang="en-GB" sz="1000" dirty="0">
                <a:latin typeface="Calibri" panose="020F0502020204030204" pitchFamily="34" charset="0"/>
                <a:cs typeface="Times New Roman" panose="02020603050405020304" pitchFamily="18" charset="0"/>
              </a:rPr>
              <a:t> AF, Cook IA, Mena I </a:t>
            </a:r>
            <a:r>
              <a:rPr lang="en-GB" sz="1000" i="1" dirty="0">
                <a:latin typeface="Calibri" panose="020F0502020204030204" pitchFamily="34" charset="0"/>
                <a:cs typeface="Times New Roman" panose="02020603050405020304" pitchFamily="18" charset="0"/>
              </a:rPr>
              <a:t>et al.</a:t>
            </a:r>
            <a:r>
              <a:rPr lang="en-GB" sz="1000" dirty="0">
                <a:latin typeface="Calibri" panose="020F0502020204030204" pitchFamily="34" charset="0"/>
                <a:cs typeface="Times New Roman" panose="02020603050405020304" pitchFamily="18" charset="0"/>
              </a:rPr>
              <a:t>. Assessment of cerebral perfusion using quantitative EEG </a:t>
            </a:r>
            <a:r>
              <a:rPr lang="en-GB" sz="1000" dirty="0" err="1">
                <a:latin typeface="Calibri" panose="020F0502020204030204" pitchFamily="34" charset="0"/>
                <a:cs typeface="Times New Roman" panose="02020603050405020304" pitchFamily="18" charset="0"/>
              </a:rPr>
              <a:t>cordance</a:t>
            </a:r>
            <a:r>
              <a:rPr lang="en-GB" sz="1000" dirty="0">
                <a:latin typeface="Calibri" panose="020F0502020204030204" pitchFamily="34" charset="0"/>
                <a:cs typeface="Times New Roman" panose="02020603050405020304" pitchFamily="18" charset="0"/>
              </a:rPr>
              <a:t>. </a:t>
            </a:r>
            <a:r>
              <a:rPr lang="en-GB" sz="1000" i="1" dirty="0">
                <a:latin typeface="Calibri" panose="020F0502020204030204" pitchFamily="34" charset="0"/>
                <a:cs typeface="Times New Roman" panose="02020603050405020304" pitchFamily="18" charset="0"/>
              </a:rPr>
              <a:t>Psychiatry Research</a:t>
            </a:r>
            <a:r>
              <a:rPr lang="en-GB" sz="1000" dirty="0">
                <a:latin typeface="Calibri" panose="020F0502020204030204" pitchFamily="34" charset="0"/>
                <a:cs typeface="Times New Roman" panose="02020603050405020304" pitchFamily="18" charset="0"/>
              </a:rPr>
              <a:t>. 1994;55(3):141-152.</a:t>
            </a:r>
          </a:p>
          <a:p>
            <a:r>
              <a:rPr lang="en-GB" sz="1000" dirty="0" err="1">
                <a:latin typeface="Calibri" panose="020F0502020204030204" pitchFamily="34" charset="0"/>
                <a:cs typeface="Times New Roman" panose="02020603050405020304" pitchFamily="18" charset="0"/>
              </a:rPr>
              <a:t>Leuchter</a:t>
            </a:r>
            <a:r>
              <a:rPr lang="en-GB" sz="1000" dirty="0">
                <a:latin typeface="Calibri" panose="020F0502020204030204" pitchFamily="34" charset="0"/>
                <a:cs typeface="Times New Roman" panose="02020603050405020304" pitchFamily="18" charset="0"/>
              </a:rPr>
              <a:t> AF, </a:t>
            </a:r>
            <a:r>
              <a:rPr lang="en-GB" sz="1000" dirty="0" err="1">
                <a:latin typeface="Calibri" panose="020F0502020204030204" pitchFamily="34" charset="0"/>
                <a:cs typeface="Times New Roman" panose="02020603050405020304" pitchFamily="18" charset="0"/>
              </a:rPr>
              <a:t>Uijtdehaage</a:t>
            </a:r>
            <a:r>
              <a:rPr lang="en-GB" sz="1000" dirty="0">
                <a:latin typeface="Calibri" panose="020F0502020204030204" pitchFamily="34" charset="0"/>
                <a:cs typeface="Times New Roman" panose="02020603050405020304" pitchFamily="18" charset="0"/>
              </a:rPr>
              <a:t> SH, Cook IA </a:t>
            </a:r>
            <a:r>
              <a:rPr lang="en-GB" sz="1000" i="1" dirty="0">
                <a:latin typeface="Calibri" panose="020F0502020204030204" pitchFamily="34" charset="0"/>
                <a:cs typeface="Times New Roman" panose="02020603050405020304" pitchFamily="18" charset="0"/>
              </a:rPr>
              <a:t>et al</a:t>
            </a:r>
            <a:r>
              <a:rPr lang="en-GB" sz="1000" dirty="0">
                <a:latin typeface="Calibri" panose="020F0502020204030204" pitchFamily="34" charset="0"/>
                <a:cs typeface="Times New Roman" panose="02020603050405020304" pitchFamily="18" charset="0"/>
              </a:rPr>
              <a:t>. Relationship between brain electrical activity and cortical perfusion in normal subjects. </a:t>
            </a:r>
            <a:r>
              <a:rPr lang="en-GB" sz="1000" i="1" dirty="0">
                <a:latin typeface="Calibri" panose="020F0502020204030204" pitchFamily="34" charset="0"/>
                <a:cs typeface="Times New Roman" panose="02020603050405020304" pitchFamily="18" charset="0"/>
              </a:rPr>
              <a:t>Psychiatry Research Neuroimaging</a:t>
            </a:r>
            <a:r>
              <a:rPr lang="en-GB" sz="1000" dirty="0">
                <a:latin typeface="Calibri" panose="020F0502020204030204" pitchFamily="34" charset="0"/>
                <a:cs typeface="Times New Roman" panose="02020603050405020304" pitchFamily="18" charset="0"/>
              </a:rPr>
              <a:t>. 1999;90(2):125-140.</a:t>
            </a:r>
          </a:p>
          <a:p>
            <a:r>
              <a:rPr lang="en-GB" sz="1000" dirty="0">
                <a:latin typeface="Calibri" panose="020F0502020204030204" pitchFamily="34" charset="0"/>
                <a:cs typeface="Times New Roman" panose="02020603050405020304" pitchFamily="18" charset="0"/>
              </a:rPr>
              <a:t>O’Gorman RL, </a:t>
            </a:r>
            <a:r>
              <a:rPr lang="en-GB" sz="1000" dirty="0" err="1">
                <a:latin typeface="Calibri" panose="020F0502020204030204" pitchFamily="34" charset="0"/>
                <a:cs typeface="Times New Roman" panose="02020603050405020304" pitchFamily="18" charset="0"/>
              </a:rPr>
              <a:t>Poil</a:t>
            </a:r>
            <a:r>
              <a:rPr lang="en-GB" sz="1000" dirty="0">
                <a:latin typeface="Calibri" panose="020F0502020204030204" pitchFamily="34" charset="0"/>
                <a:cs typeface="Times New Roman" panose="02020603050405020304" pitchFamily="18" charset="0"/>
              </a:rPr>
              <a:t> SS, Brandeis D </a:t>
            </a:r>
            <a:r>
              <a:rPr lang="en-GB" sz="1000" i="1" dirty="0">
                <a:latin typeface="Calibri" panose="020F0502020204030204" pitchFamily="34" charset="0"/>
                <a:cs typeface="Times New Roman" panose="02020603050405020304" pitchFamily="18" charset="0"/>
              </a:rPr>
              <a:t>et al</a:t>
            </a:r>
            <a:r>
              <a:rPr lang="en-GB" sz="1000" dirty="0">
                <a:latin typeface="Calibri" panose="020F0502020204030204" pitchFamily="34" charset="0"/>
                <a:cs typeface="Times New Roman" panose="02020603050405020304" pitchFamily="18" charset="0"/>
              </a:rPr>
              <a:t>. Coupling between resting cerebral perfusion and EEG. </a:t>
            </a:r>
            <a:r>
              <a:rPr lang="en-GB" sz="1000" i="1" dirty="0">
                <a:latin typeface="Calibri" panose="020F0502020204030204" pitchFamily="34" charset="0"/>
                <a:cs typeface="Times New Roman" panose="02020603050405020304" pitchFamily="18" charset="0"/>
              </a:rPr>
              <a:t>Brain Topography</a:t>
            </a:r>
            <a:r>
              <a:rPr lang="en-GB" sz="1000" dirty="0">
                <a:latin typeface="Calibri" panose="020F0502020204030204" pitchFamily="34" charset="0"/>
                <a:cs typeface="Times New Roman" panose="02020603050405020304" pitchFamily="18" charset="0"/>
              </a:rPr>
              <a:t>. 2013;26(3):442-457. </a:t>
            </a:r>
          </a:p>
          <a:p>
            <a:endParaRPr lang="en-GB" sz="6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18</a:t>
            </a:r>
          </a:p>
          <a:p>
            <a:r>
              <a:rPr lang="en-GB" sz="1000" dirty="0">
                <a:latin typeface="Calibri" panose="020F0502020204030204" pitchFamily="34" charset="0"/>
                <a:cs typeface="Times New Roman" panose="02020603050405020304" pitchFamily="18" charset="0"/>
              </a:rPr>
              <a:t>Dhond RP, </a:t>
            </a:r>
            <a:r>
              <a:rPr lang="en-GB" sz="1000" dirty="0" err="1">
                <a:latin typeface="Calibri" panose="020F0502020204030204" pitchFamily="34" charset="0"/>
                <a:cs typeface="Times New Roman" panose="02020603050405020304" pitchFamily="18" charset="0"/>
              </a:rPr>
              <a:t>Kettner</a:t>
            </a:r>
            <a:r>
              <a:rPr lang="en-GB" sz="1000" dirty="0">
                <a:latin typeface="Calibri" panose="020F0502020204030204" pitchFamily="34" charset="0"/>
                <a:cs typeface="Times New Roman" panose="02020603050405020304" pitchFamily="18" charset="0"/>
              </a:rPr>
              <a:t> N, </a:t>
            </a:r>
            <a:r>
              <a:rPr lang="en-GB" sz="1000" dirty="0" err="1">
                <a:latin typeface="Calibri" panose="020F0502020204030204" pitchFamily="34" charset="0"/>
                <a:cs typeface="Times New Roman" panose="02020603050405020304" pitchFamily="18" charset="0"/>
              </a:rPr>
              <a:t>Napadow</a:t>
            </a:r>
            <a:r>
              <a:rPr lang="en-GB" sz="1000" dirty="0">
                <a:latin typeface="Calibri" panose="020F0502020204030204" pitchFamily="34" charset="0"/>
                <a:cs typeface="Times New Roman" panose="02020603050405020304" pitchFamily="18" charset="0"/>
              </a:rPr>
              <a:t> V. Neuroimaging acupuncture effects in the human brain. </a:t>
            </a:r>
            <a:r>
              <a:rPr lang="en-GB" sz="1000" i="1" dirty="0">
                <a:latin typeface="Calibri" panose="020F0502020204030204" pitchFamily="34" charset="0"/>
                <a:cs typeface="Times New Roman" panose="02020603050405020304" pitchFamily="18" charset="0"/>
              </a:rPr>
              <a:t>Journal of Alternative and Complementary Medicine</a:t>
            </a:r>
            <a:r>
              <a:rPr lang="en-GB" sz="1000" dirty="0">
                <a:latin typeface="Calibri" panose="020F0502020204030204" pitchFamily="34" charset="0"/>
                <a:cs typeface="Times New Roman" panose="02020603050405020304" pitchFamily="18" charset="0"/>
              </a:rPr>
              <a:t>. 2007;13(6):603-616.</a:t>
            </a:r>
          </a:p>
          <a:p>
            <a:r>
              <a:rPr lang="en-GB" sz="1000" dirty="0" err="1">
                <a:latin typeface="Calibri" panose="020F0502020204030204" pitchFamily="34" charset="0"/>
                <a:cs typeface="Times New Roman" panose="02020603050405020304" pitchFamily="18" charset="0"/>
              </a:rPr>
              <a:t>Rastiti</a:t>
            </a:r>
            <a:r>
              <a:rPr lang="en-GB" sz="1000" dirty="0">
                <a:latin typeface="Calibri" panose="020F0502020204030204" pitchFamily="34" charset="0"/>
                <a:cs typeface="Times New Roman" panose="02020603050405020304" pitchFamily="18" charset="0"/>
              </a:rPr>
              <a:t> IA, Zheng HL. Electroencephalogram brain connectome: An approach in research to identify the effect of acupuncture on human brain wave. </a:t>
            </a:r>
            <a:r>
              <a:rPr lang="en-GB" sz="1000" i="1" dirty="0">
                <a:latin typeface="Calibri" panose="020F0502020204030204" pitchFamily="34" charset="0"/>
                <a:cs typeface="Times New Roman" panose="02020603050405020304" pitchFamily="18" charset="0"/>
              </a:rPr>
              <a:t>World Journal of Traditional Chinese Medicine</a:t>
            </a:r>
            <a:r>
              <a:rPr lang="en-GB" sz="1000" dirty="0">
                <a:latin typeface="Calibri" panose="020F0502020204030204" pitchFamily="34" charset="0"/>
                <a:cs typeface="Times New Roman" panose="02020603050405020304" pitchFamily="18" charset="0"/>
              </a:rPr>
              <a:t>. 2018;4(3):127-133.</a:t>
            </a:r>
          </a:p>
          <a:p>
            <a:endParaRPr lang="en-GB" sz="600"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19</a:t>
            </a:r>
          </a:p>
          <a:p>
            <a:r>
              <a:rPr lang="en-GB" sz="1000" dirty="0" err="1">
                <a:latin typeface="Calibri" panose="020F0502020204030204" pitchFamily="34" charset="0"/>
                <a:cs typeface="Times New Roman" panose="02020603050405020304" pitchFamily="18" charset="0"/>
              </a:rPr>
              <a:t>Athlekar</a:t>
            </a:r>
            <a:r>
              <a:rPr lang="en-GB" sz="1000" dirty="0">
                <a:latin typeface="Calibri" panose="020F0502020204030204" pitchFamily="34" charset="0"/>
                <a:cs typeface="Times New Roman" panose="02020603050405020304" pitchFamily="18" charset="0"/>
              </a:rPr>
              <a:t> SR. 2019. </a:t>
            </a:r>
            <a:r>
              <a:rPr lang="en-GB" sz="1000" i="1" dirty="0">
                <a:latin typeface="Calibri" panose="020F0502020204030204" pitchFamily="34" charset="0"/>
                <a:cs typeface="Times New Roman" panose="02020603050405020304" pitchFamily="18" charset="0"/>
              </a:rPr>
              <a:t>Measurement of Steady-State Evoked Potentials During Transcutaneous Electrical Stimulation: A Pilot Study</a:t>
            </a:r>
            <a:r>
              <a:rPr lang="en-GB" sz="1000" dirty="0">
                <a:latin typeface="Calibri" panose="020F0502020204030204" pitchFamily="34" charset="0"/>
                <a:cs typeface="Times New Roman" panose="02020603050405020304" pitchFamily="18" charset="0"/>
              </a:rPr>
              <a:t>. Bachelor's thesis, University of Twente. </a:t>
            </a:r>
          </a:p>
          <a:p>
            <a:r>
              <a:rPr lang="en-GB" sz="1000" dirty="0">
                <a:latin typeface="Calibri" panose="020F0502020204030204" pitchFamily="34" charset="0"/>
                <a:cs typeface="Times New Roman" panose="02020603050405020304" pitchFamily="18" charset="0"/>
              </a:rPr>
              <a:t>Holmes NP, </a:t>
            </a:r>
            <a:r>
              <a:rPr lang="en-GB" sz="1000" dirty="0" err="1">
                <a:latin typeface="Calibri" panose="020F0502020204030204" pitchFamily="34" charset="0"/>
                <a:cs typeface="Times New Roman" panose="02020603050405020304" pitchFamily="18" charset="0"/>
              </a:rPr>
              <a:t>Tamè</a:t>
            </a:r>
            <a:r>
              <a:rPr lang="en-GB" sz="1000" dirty="0">
                <a:latin typeface="Calibri" panose="020F0502020204030204" pitchFamily="34" charset="0"/>
                <a:cs typeface="Times New Roman" panose="02020603050405020304" pitchFamily="18" charset="0"/>
              </a:rPr>
              <a:t> L. Locating primary somatosensory cortex in human brain stimulation studies: Systematic review and meta-analytic evidence. </a:t>
            </a:r>
            <a:r>
              <a:rPr lang="en-GB" sz="1000" i="1" dirty="0">
                <a:latin typeface="Calibri" panose="020F0502020204030204" pitchFamily="34" charset="0"/>
                <a:cs typeface="Times New Roman" panose="02020603050405020304" pitchFamily="18" charset="0"/>
              </a:rPr>
              <a:t>Journal of Neurophysiology</a:t>
            </a:r>
            <a:r>
              <a:rPr lang="en-GB" sz="1000" dirty="0">
                <a:latin typeface="Calibri" panose="020F0502020204030204" pitchFamily="34" charset="0"/>
                <a:cs typeface="Times New Roman" panose="02020603050405020304" pitchFamily="18" charset="0"/>
              </a:rPr>
              <a:t>. 2019;121(1):152-162.</a:t>
            </a:r>
          </a:p>
          <a:p>
            <a:r>
              <a:rPr lang="en-GB" sz="1000" dirty="0" err="1">
                <a:latin typeface="Calibri" panose="020F0502020204030204" pitchFamily="34" charset="0"/>
                <a:cs typeface="Times New Roman" panose="02020603050405020304" pitchFamily="18" charset="0"/>
              </a:rPr>
              <a:t>Schweisfurth</a:t>
            </a:r>
            <a:r>
              <a:rPr lang="en-GB" sz="1000" dirty="0">
                <a:latin typeface="Calibri" panose="020F0502020204030204" pitchFamily="34" charset="0"/>
                <a:cs typeface="Times New Roman" panose="02020603050405020304" pitchFamily="18" charset="0"/>
              </a:rPr>
              <a:t> MA, Frahm J, Farina D </a:t>
            </a:r>
            <a:r>
              <a:rPr lang="en-GB" sz="1000" i="1" dirty="0">
                <a:latin typeface="Calibri" panose="020F0502020204030204" pitchFamily="34" charset="0"/>
                <a:cs typeface="Times New Roman" panose="02020603050405020304" pitchFamily="18" charset="0"/>
              </a:rPr>
              <a:t>et al</a:t>
            </a:r>
            <a:r>
              <a:rPr lang="en-GB" sz="1000" dirty="0">
                <a:latin typeface="Calibri" panose="020F0502020204030204" pitchFamily="34" charset="0"/>
                <a:cs typeface="Times New Roman" panose="02020603050405020304" pitchFamily="18" charset="0"/>
              </a:rPr>
              <a:t>. Comparison of fMRI digit representations of the dominant and non-dominant hand in the human primary somatosensory cortex. </a:t>
            </a:r>
            <a:r>
              <a:rPr lang="en-GB" sz="1000" i="1" dirty="0">
                <a:latin typeface="Calibri" panose="020F0502020204030204" pitchFamily="34" charset="0"/>
                <a:cs typeface="Times New Roman" panose="02020603050405020304" pitchFamily="18" charset="0"/>
              </a:rPr>
              <a:t>Frontiers in Human Neuroscience</a:t>
            </a:r>
            <a:r>
              <a:rPr lang="en-GB" sz="1000" dirty="0">
                <a:latin typeface="Calibri" panose="020F0502020204030204" pitchFamily="34" charset="0"/>
                <a:cs typeface="Times New Roman" panose="02020603050405020304" pitchFamily="18" charset="0"/>
              </a:rPr>
              <a:t>. 2018:12:492.</a:t>
            </a:r>
          </a:p>
          <a:p>
            <a:endParaRPr lang="en-GB" sz="6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20</a:t>
            </a:r>
          </a:p>
          <a:p>
            <a:r>
              <a:rPr lang="en-GB" sz="1000" dirty="0">
                <a:latin typeface="Calibri" panose="020F0502020204030204" pitchFamily="34" charset="0"/>
                <a:cs typeface="Times New Roman" panose="02020603050405020304" pitchFamily="18" charset="0"/>
              </a:rPr>
              <a:t>Kaiser D. Rethinking standard bands. </a:t>
            </a:r>
            <a:r>
              <a:rPr lang="en-GB" sz="1000" i="1" dirty="0">
                <a:latin typeface="Calibri" panose="020F0502020204030204" pitchFamily="34" charset="0"/>
                <a:cs typeface="Times New Roman" panose="02020603050405020304" pitchFamily="18" charset="0"/>
              </a:rPr>
              <a:t>Journal of Neurotherapy</a:t>
            </a:r>
            <a:r>
              <a:rPr lang="en-GB" sz="1000" dirty="0">
                <a:latin typeface="Calibri" panose="020F0502020204030204" pitchFamily="34" charset="0"/>
                <a:cs typeface="Times New Roman" panose="02020603050405020304" pitchFamily="18" charset="0"/>
              </a:rPr>
              <a:t>. 2001;5(1-2):87-96. </a:t>
            </a:r>
          </a:p>
          <a:p>
            <a:endParaRPr lang="en-GB" sz="6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29</a:t>
            </a:r>
          </a:p>
          <a:p>
            <a:r>
              <a:rPr lang="en-GB" sz="1000" dirty="0">
                <a:latin typeface="Calibri" panose="020F0502020204030204" pitchFamily="34" charset="0"/>
                <a:cs typeface="Times New Roman" panose="02020603050405020304" pitchFamily="18" charset="0"/>
              </a:rPr>
              <a:t>Hjorth B. EEG analysis based on time domain properties. </a:t>
            </a:r>
            <a:r>
              <a:rPr lang="en-GB" sz="1000" i="1" dirty="0">
                <a:latin typeface="Calibri" panose="020F0502020204030204" pitchFamily="34" charset="0"/>
                <a:cs typeface="Times New Roman" panose="02020603050405020304" pitchFamily="18" charset="0"/>
              </a:rPr>
              <a:t>Electroencephalography and Clinical Neurophysiology</a:t>
            </a:r>
            <a:r>
              <a:rPr lang="en-GB" sz="1000" dirty="0">
                <a:latin typeface="Calibri" panose="020F0502020204030204" pitchFamily="34" charset="0"/>
                <a:cs typeface="Times New Roman" panose="02020603050405020304" pitchFamily="18" charset="0"/>
              </a:rPr>
              <a:t>. 1970;29(3):306-310.</a:t>
            </a:r>
          </a:p>
          <a:p>
            <a:r>
              <a:rPr lang="en-GB" sz="1000" dirty="0">
                <a:latin typeface="Calibri" panose="020F0502020204030204" pitchFamily="34" charset="0"/>
                <a:cs typeface="Times New Roman" panose="02020603050405020304" pitchFamily="18" charset="0"/>
              </a:rPr>
              <a:t>Lehmann D, </a:t>
            </a:r>
            <a:r>
              <a:rPr lang="en-GB" sz="1000" dirty="0" err="1">
                <a:latin typeface="Calibri" panose="020F0502020204030204" pitchFamily="34" charset="0"/>
                <a:cs typeface="Times New Roman" panose="02020603050405020304" pitchFamily="18" charset="0"/>
              </a:rPr>
              <a:t>Skrandies</a:t>
            </a:r>
            <a:r>
              <a:rPr lang="en-GB" sz="1000" dirty="0">
                <a:latin typeface="Calibri" panose="020F0502020204030204" pitchFamily="34" charset="0"/>
                <a:cs typeface="Times New Roman" panose="02020603050405020304" pitchFamily="18" charset="0"/>
              </a:rPr>
              <a:t> W. 1986. Segmentation of evoked potentials based on spatial field configuration in multichannel recordings. In: McCallum WC, </a:t>
            </a:r>
            <a:r>
              <a:rPr lang="en-GB" sz="1000" dirty="0" err="1">
                <a:latin typeface="Calibri" panose="020F0502020204030204" pitchFamily="34" charset="0"/>
                <a:cs typeface="Times New Roman" panose="02020603050405020304" pitchFamily="18" charset="0"/>
              </a:rPr>
              <a:t>Zappoli</a:t>
            </a:r>
            <a:r>
              <a:rPr lang="en-GB" sz="1000" dirty="0">
                <a:latin typeface="Calibri" panose="020F0502020204030204" pitchFamily="34" charset="0"/>
                <a:cs typeface="Times New Roman" panose="02020603050405020304" pitchFamily="18" charset="0"/>
              </a:rPr>
              <a:t> R, </a:t>
            </a:r>
            <a:r>
              <a:rPr lang="en-GB" sz="1000" dirty="0" err="1">
                <a:latin typeface="Calibri" panose="020F0502020204030204" pitchFamily="34" charset="0"/>
                <a:cs typeface="Times New Roman" panose="02020603050405020304" pitchFamily="18" charset="0"/>
              </a:rPr>
              <a:t>Denoth</a:t>
            </a:r>
            <a:r>
              <a:rPr lang="en-GB" sz="1000" dirty="0">
                <a:latin typeface="Calibri" panose="020F0502020204030204" pitchFamily="34" charset="0"/>
                <a:cs typeface="Times New Roman" panose="02020603050405020304" pitchFamily="18" charset="0"/>
              </a:rPr>
              <a:t> F. (Eds.). </a:t>
            </a:r>
            <a:r>
              <a:rPr lang="en-GB" sz="1000" i="1" dirty="0">
                <a:latin typeface="Calibri" panose="020F0502020204030204" pitchFamily="34" charset="0"/>
                <a:cs typeface="Times New Roman" panose="02020603050405020304" pitchFamily="18" charset="0"/>
              </a:rPr>
              <a:t>Cerebral Psychophysiology: Studies in Event Related Potentials</a:t>
            </a:r>
            <a:r>
              <a:rPr lang="en-GB" sz="1000" dirty="0">
                <a:latin typeface="Calibri" panose="020F0502020204030204" pitchFamily="34" charset="0"/>
                <a:cs typeface="Times New Roman" panose="02020603050405020304" pitchFamily="18" charset="0"/>
              </a:rPr>
              <a:t>. Amsterdam: Elsevier, 27-29. </a:t>
            </a:r>
          </a:p>
          <a:p>
            <a:r>
              <a:rPr lang="en-GB" sz="1000" dirty="0" err="1">
                <a:latin typeface="Calibri" panose="020F0502020204030204" pitchFamily="34" charset="0"/>
                <a:cs typeface="Times New Roman" panose="02020603050405020304" pitchFamily="18" charset="0"/>
              </a:rPr>
              <a:t>Wackermann</a:t>
            </a:r>
            <a:r>
              <a:rPr lang="en-GB" sz="1000" dirty="0">
                <a:latin typeface="Calibri" panose="020F0502020204030204" pitchFamily="34" charset="0"/>
                <a:cs typeface="Times New Roman" panose="02020603050405020304" pitchFamily="18" charset="0"/>
              </a:rPr>
              <a:t> J. Towards a quantitative characterisation of functional states of the brain: From the non-linear methodology to the global linear description. </a:t>
            </a:r>
            <a:r>
              <a:rPr lang="en-GB" sz="1000" i="1" dirty="0">
                <a:latin typeface="Calibri" panose="020F0502020204030204" pitchFamily="34" charset="0"/>
                <a:cs typeface="Times New Roman" panose="02020603050405020304" pitchFamily="18" charset="0"/>
              </a:rPr>
              <a:t>International Journal of Psychophysiology</a:t>
            </a:r>
            <a:r>
              <a:rPr lang="en-GB" sz="1000" dirty="0">
                <a:latin typeface="Calibri" panose="020F0502020204030204" pitchFamily="34" charset="0"/>
                <a:cs typeface="Times New Roman" panose="02020603050405020304" pitchFamily="18" charset="0"/>
              </a:rPr>
              <a:t>. 1999;34(1):65-80.</a:t>
            </a:r>
          </a:p>
          <a:p>
            <a:endParaRPr lang="en-GB" dirty="0">
              <a:latin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86C9D2C-178B-4A96-86AD-F0EB2C5A1F33}"/>
              </a:ext>
            </a:extLst>
          </p:cNvPr>
          <p:cNvSpPr txBox="1"/>
          <p:nvPr/>
        </p:nvSpPr>
        <p:spPr>
          <a:xfrm>
            <a:off x="4530353" y="4521161"/>
            <a:ext cx="2997937" cy="523220"/>
          </a:xfrm>
          <a:prstGeom prst="rect">
            <a:avLst/>
          </a:prstGeom>
          <a:noFill/>
        </p:spPr>
        <p:txBody>
          <a:bodyPr wrap="none" rtlCol="0">
            <a:spAutoFit/>
          </a:bodyPr>
          <a:lstStyle/>
          <a:p>
            <a:pPr algn="ctr"/>
            <a:r>
              <a:rPr lang="en-GB" sz="2800" dirty="0">
                <a:solidFill>
                  <a:schemeClr val="accent1">
                    <a:lumMod val="50000"/>
                  </a:schemeClr>
                </a:solidFill>
                <a:latin typeface="Lucida Console" panose="020B0609040504020204" pitchFamily="49" charset="0"/>
                <a:cs typeface="Lucida Sans Unicode" panose="020B0602030504020204" pitchFamily="34" charset="0"/>
              </a:rPr>
              <a:t>Image credits</a:t>
            </a:r>
          </a:p>
        </p:txBody>
      </p:sp>
      <p:sp>
        <p:nvSpPr>
          <p:cNvPr id="9" name="TextBox 8">
            <a:extLst>
              <a:ext uri="{FF2B5EF4-FFF2-40B4-BE49-F238E27FC236}">
                <a16:creationId xmlns:a16="http://schemas.microsoft.com/office/drawing/2014/main" id="{C4054B98-8740-4405-9EB7-91E732CA78FA}"/>
              </a:ext>
            </a:extLst>
          </p:cNvPr>
          <p:cNvSpPr txBox="1"/>
          <p:nvPr/>
        </p:nvSpPr>
        <p:spPr>
          <a:xfrm>
            <a:off x="721876" y="4950807"/>
            <a:ext cx="10614892" cy="1785104"/>
          </a:xfrm>
          <a:prstGeom prst="rect">
            <a:avLst/>
          </a:prstGeom>
          <a:noFill/>
        </p:spPr>
        <p:txBody>
          <a:bodyPr wrap="square">
            <a:spAutoFit/>
          </a:bodyPr>
          <a:lstStyle/>
          <a:p>
            <a:r>
              <a:rPr lang="en-GB" sz="1000" b="1" dirty="0">
                <a:latin typeface="Calibri" panose="020F0502020204030204" pitchFamily="34" charset="0"/>
                <a:cs typeface="Times New Roman" panose="02020603050405020304" pitchFamily="18" charset="0"/>
              </a:rPr>
              <a:t>Slides 1,14,30 </a:t>
            </a:r>
            <a:r>
              <a:rPr lang="en-GB" sz="1000" dirty="0">
                <a:latin typeface="Calibri" panose="020F0502020204030204" pitchFamily="34" charset="0"/>
                <a:cs typeface="Times New Roman" panose="02020603050405020304" pitchFamily="18" charset="0"/>
              </a:rPr>
              <a:t>Marta Bari</a:t>
            </a:r>
          </a:p>
          <a:p>
            <a:r>
              <a:rPr lang="en-GB" sz="1000" b="1" dirty="0">
                <a:latin typeface="Calibri" panose="020F0502020204030204" pitchFamily="34" charset="0"/>
                <a:cs typeface="Times New Roman" panose="02020603050405020304" pitchFamily="18" charset="0"/>
              </a:rPr>
              <a:t>Slide 2 </a:t>
            </a:r>
            <a:r>
              <a:rPr lang="en-GB" sz="1000" dirty="0">
                <a:latin typeface="Calibri" panose="020F0502020204030204" pitchFamily="34" charset="0"/>
                <a:cs typeface="Times New Roman" panose="02020603050405020304" pitchFamily="18" charset="0"/>
              </a:rPr>
              <a:t>https://en.wikipedia.org/wiki/William_Grey_Walter</a:t>
            </a:r>
          </a:p>
          <a:p>
            <a:r>
              <a:rPr lang="en-GB" sz="1000" b="1" dirty="0">
                <a:latin typeface="Calibri" panose="020F0502020204030204" pitchFamily="34" charset="0"/>
                <a:cs typeface="Times New Roman" panose="02020603050405020304" pitchFamily="18" charset="0"/>
              </a:rPr>
              <a:t>Slide 5 </a:t>
            </a:r>
            <a:r>
              <a:rPr lang="en-GB" sz="1000" dirty="0">
                <a:latin typeface="Calibri" panose="020F0502020204030204" pitchFamily="34" charset="0"/>
                <a:cs typeface="Times New Roman" panose="02020603050405020304" pitchFamily="18" charset="0"/>
              </a:rPr>
              <a:t>Left: https://www.han-institute.com/; Right: https://www.tzsupplies.com/; Above: http://assbike.blogspot.com/2006/11/dr-bruce-pomeranz.html; </a:t>
            </a:r>
          </a:p>
          <a:p>
            <a:r>
              <a:rPr lang="en-GB" sz="1000" dirty="0">
                <a:latin typeface="Calibri" panose="020F0502020204030204" pitchFamily="34" charset="0"/>
                <a:cs typeface="Times New Roman" panose="02020603050405020304" pitchFamily="18" charset="0"/>
              </a:rPr>
              <a:t>Below: http://www.low-levellaser.com/medical_laser_companies</a:t>
            </a:r>
          </a:p>
          <a:p>
            <a:r>
              <a:rPr lang="en-GB" sz="1000" b="1" dirty="0">
                <a:latin typeface="Calibri" panose="020F0502020204030204" pitchFamily="34" charset="0"/>
                <a:cs typeface="Times New Roman" panose="02020603050405020304" pitchFamily="18" charset="0"/>
              </a:rPr>
              <a:t>Slides 8,15,17</a:t>
            </a:r>
            <a:r>
              <a:rPr lang="en-GB" sz="1000" dirty="0">
                <a:latin typeface="Calibri" panose="020F0502020204030204" pitchFamily="34" charset="0"/>
                <a:cs typeface="Times New Roman" panose="02020603050405020304" pitchFamily="18" charset="0"/>
              </a:rPr>
              <a:t> Tony </a:t>
            </a:r>
            <a:r>
              <a:rPr lang="en-GB" sz="1000" dirty="0" err="1">
                <a:latin typeface="Calibri" panose="020F0502020204030204" pitchFamily="34" charset="0"/>
                <a:cs typeface="Times New Roman" panose="02020603050405020304" pitchFamily="18" charset="0"/>
              </a:rPr>
              <a:t>Steffert</a:t>
            </a:r>
            <a:r>
              <a:rPr lang="en-GB" sz="1000" dirty="0">
                <a:latin typeface="Calibri" panose="020F0502020204030204" pitchFamily="34" charset="0"/>
                <a:cs typeface="Times New Roman" panose="02020603050405020304" pitchFamily="18" charset="0"/>
              </a:rPr>
              <a:t> (in Slide 15, using </a:t>
            </a:r>
            <a:r>
              <a:rPr lang="en-GB" sz="1000" dirty="0" err="1">
                <a:latin typeface="Calibri" panose="020F0502020204030204" pitchFamily="34" charset="0"/>
                <a:cs typeface="Times New Roman" panose="02020603050405020304" pitchFamily="18" charset="0"/>
              </a:rPr>
              <a:t>DiagrammeR</a:t>
            </a:r>
            <a:r>
              <a:rPr lang="en-GB" sz="1000" dirty="0">
                <a:latin typeface="Calibri" panose="020F0502020204030204" pitchFamily="34" charset="0"/>
                <a:cs typeface="Times New Roman" panose="02020603050405020304" pitchFamily="18" charset="0"/>
              </a:rPr>
              <a:t>)</a:t>
            </a:r>
          </a:p>
          <a:p>
            <a:r>
              <a:rPr lang="en-GB" sz="1000" b="1" dirty="0">
                <a:latin typeface="Calibri" panose="020F0502020204030204" pitchFamily="34" charset="0"/>
                <a:cs typeface="Times New Roman" panose="02020603050405020304" pitchFamily="18" charset="0"/>
              </a:rPr>
              <a:t>Slides 9,11</a:t>
            </a:r>
            <a:r>
              <a:rPr lang="en-GB" sz="1000" dirty="0">
                <a:latin typeface="Calibri" panose="020F0502020204030204" pitchFamily="34" charset="0"/>
                <a:cs typeface="Times New Roman" panose="02020603050405020304" pitchFamily="18" charset="0"/>
              </a:rPr>
              <a:t> DM </a:t>
            </a:r>
          </a:p>
          <a:p>
            <a:r>
              <a:rPr lang="en-GB" sz="1000" b="1" dirty="0">
                <a:latin typeface="Calibri" panose="020F0502020204030204" pitchFamily="34" charset="0"/>
                <a:cs typeface="Times New Roman" panose="02020603050405020304" pitchFamily="18" charset="0"/>
              </a:rPr>
              <a:t>Slide 17</a:t>
            </a:r>
            <a:r>
              <a:rPr lang="en-GB" sz="1000" dirty="0">
                <a:latin typeface="Calibri" panose="020F0502020204030204" pitchFamily="34" charset="0"/>
                <a:cs typeface="Times New Roman" panose="02020603050405020304" pitchFamily="18" charset="0"/>
              </a:rPr>
              <a:t> Adapted from </a:t>
            </a:r>
            <a:r>
              <a:rPr lang="en-GB" sz="1000" dirty="0" err="1">
                <a:latin typeface="Calibri" panose="020F0502020204030204" pitchFamily="34" charset="0"/>
                <a:cs typeface="Times New Roman" panose="02020603050405020304" pitchFamily="18" charset="0"/>
              </a:rPr>
              <a:t>Leuchter</a:t>
            </a:r>
            <a:r>
              <a:rPr lang="en-GB" sz="1000" dirty="0">
                <a:latin typeface="Calibri" panose="020F0502020204030204" pitchFamily="34" charset="0"/>
                <a:cs typeface="Times New Roman" panose="02020603050405020304" pitchFamily="18" charset="0"/>
              </a:rPr>
              <a:t> </a:t>
            </a:r>
            <a:r>
              <a:rPr lang="en-GB" sz="1000" i="1" dirty="0">
                <a:latin typeface="Calibri" panose="020F0502020204030204" pitchFamily="34" charset="0"/>
                <a:cs typeface="Times New Roman" panose="02020603050405020304" pitchFamily="18" charset="0"/>
              </a:rPr>
              <a:t>et al. </a:t>
            </a:r>
            <a:r>
              <a:rPr lang="en-GB" sz="1000" dirty="0">
                <a:latin typeface="Calibri" panose="020F0502020204030204" pitchFamily="34" charset="0"/>
                <a:cs typeface="Times New Roman" panose="02020603050405020304" pitchFamily="18" charset="0"/>
              </a:rPr>
              <a:t>1999</a:t>
            </a:r>
          </a:p>
          <a:p>
            <a:r>
              <a:rPr lang="en-GB" sz="1000" b="1" dirty="0">
                <a:latin typeface="Calibri" panose="020F0502020204030204" pitchFamily="34" charset="0"/>
                <a:cs typeface="Times New Roman" panose="02020603050405020304" pitchFamily="18" charset="0"/>
              </a:rPr>
              <a:t>Slide 20</a:t>
            </a:r>
            <a:r>
              <a:rPr lang="en-GB" sz="1000" dirty="0">
                <a:latin typeface="Calibri" panose="020F0502020204030204" pitchFamily="34" charset="0"/>
                <a:cs typeface="Times New Roman" panose="02020603050405020304" pitchFamily="18" charset="0"/>
              </a:rPr>
              <a:t> Hands from https://www.clipartmax.com/</a:t>
            </a:r>
            <a:endParaRPr lang="en-GB" sz="1000" b="1" dirty="0">
              <a:latin typeface="Calibri" panose="020F0502020204030204" pitchFamily="34" charset="0"/>
              <a:cs typeface="Times New Roman" panose="02020603050405020304" pitchFamily="18" charset="0"/>
            </a:endParaRPr>
          </a:p>
          <a:p>
            <a:r>
              <a:rPr lang="en-GB" sz="1000" b="1" dirty="0">
                <a:latin typeface="Calibri" panose="020F0502020204030204" pitchFamily="34" charset="0"/>
                <a:cs typeface="Times New Roman" panose="02020603050405020304" pitchFamily="18" charset="0"/>
              </a:rPr>
              <a:t>Slide 35 </a:t>
            </a:r>
            <a:r>
              <a:rPr lang="en-GB" sz="1000" dirty="0">
                <a:latin typeface="Calibri" panose="020F0502020204030204" pitchFamily="34" charset="0"/>
                <a:cs typeface="Times New Roman" panose="02020603050405020304" pitchFamily="18" charset="0"/>
              </a:rPr>
              <a:t>Left: https://en.wikipedia.org/wiki/War_bonnet; Middle: https://www.pinterest.co.uk; Right: http://cognionics.com; Top Left: https://www.theosophical.org/library; </a:t>
            </a:r>
          </a:p>
          <a:p>
            <a:r>
              <a:rPr lang="en-GB" sz="1000" dirty="0">
                <a:latin typeface="Calibri" panose="020F0502020204030204" pitchFamily="34" charset="0"/>
                <a:cs typeface="Times New Roman" panose="02020603050405020304" pitchFamily="18" charset="0"/>
              </a:rPr>
              <a:t>Top Right: </a:t>
            </a:r>
            <a:r>
              <a:rPr lang="en-GB" sz="1000" dirty="0" err="1">
                <a:latin typeface="Calibri" panose="020F0502020204030204" pitchFamily="34" charset="0"/>
                <a:cs typeface="Times New Roman" panose="02020603050405020304" pitchFamily="18" charset="0"/>
              </a:rPr>
              <a:t>Kojić-Prodić</a:t>
            </a:r>
            <a:r>
              <a:rPr lang="en-GB" sz="1000" dirty="0">
                <a:latin typeface="Calibri" panose="020F0502020204030204" pitchFamily="34" charset="0"/>
                <a:cs typeface="Times New Roman" panose="02020603050405020304" pitchFamily="18" charset="0"/>
              </a:rPr>
              <a:t> B, </a:t>
            </a:r>
            <a:r>
              <a:rPr lang="en-GB" sz="1000" dirty="0" err="1">
                <a:latin typeface="Calibri" panose="020F0502020204030204" pitchFamily="34" charset="0"/>
                <a:cs typeface="Times New Roman" panose="02020603050405020304" pitchFamily="18" charset="0"/>
              </a:rPr>
              <a:t>Štefanić</a:t>
            </a:r>
            <a:r>
              <a:rPr lang="en-GB" sz="1000" dirty="0">
                <a:latin typeface="Calibri" panose="020F0502020204030204" pitchFamily="34" charset="0"/>
                <a:cs typeface="Times New Roman" panose="02020603050405020304" pitchFamily="18" charset="0"/>
              </a:rPr>
              <a:t> Z. Symmetry versus asymmetry in the molecules of life: Homomeric protein assemblies. </a:t>
            </a:r>
            <a:r>
              <a:rPr lang="en-GB" sz="1000" i="1" dirty="0">
                <a:latin typeface="Calibri" panose="020F0502020204030204" pitchFamily="34" charset="0"/>
                <a:cs typeface="Times New Roman" panose="02020603050405020304" pitchFamily="18" charset="0"/>
              </a:rPr>
              <a:t>Symmetry</a:t>
            </a:r>
            <a:r>
              <a:rPr lang="en-GB" sz="1000" dirty="0">
                <a:latin typeface="Calibri" panose="020F0502020204030204" pitchFamily="34" charset="0"/>
                <a:cs typeface="Times New Roman" panose="02020603050405020304" pitchFamily="18" charset="0"/>
              </a:rPr>
              <a:t>. 2010;2(2):884-906; </a:t>
            </a:r>
          </a:p>
          <a:p>
            <a:r>
              <a:rPr lang="en-GB" sz="1000" dirty="0">
                <a:latin typeface="Calibri" panose="020F0502020204030204" pitchFamily="34" charset="0"/>
                <a:cs typeface="Times New Roman" panose="02020603050405020304" pitchFamily="18" charset="0"/>
              </a:rPr>
              <a:t>Bottom Left: https://scitechdaily.com/ultracold-quantum-particles-break-classical-symmetry/.  </a:t>
            </a:r>
            <a:endParaRPr lang="en-GB"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5803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75EB-57D7-4C32-B36A-A0DF93789E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FEEAD9-4EAC-4F73-8F4C-EAADD730C148}"/>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DAD411D-B155-4AAF-A0B6-2CC3903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5CE32401-3FD6-4C6C-B970-FDA89C665AB0}"/>
              </a:ext>
            </a:extLst>
          </p:cNvPr>
          <p:cNvSpPr>
            <a:spLocks noGrp="1"/>
          </p:cNvSpPr>
          <p:nvPr>
            <p:ph type="sldNum" sz="quarter" idx="12"/>
          </p:nvPr>
        </p:nvSpPr>
        <p:spPr>
          <a:xfrm>
            <a:off x="8610600" y="6356350"/>
            <a:ext cx="2743200" cy="365125"/>
          </a:xfrm>
        </p:spPr>
        <p:txBody>
          <a:bodyPr/>
          <a:lstStyle/>
          <a:p>
            <a:fld id="{07F75AD1-08D2-4379-A8C0-78298BC4D5CF}" type="slidenum">
              <a:rPr lang="en-GB" smtClean="0"/>
              <a:t>35</a:t>
            </a:fld>
            <a:endParaRPr lang="en-GB" dirty="0"/>
          </a:p>
        </p:txBody>
      </p:sp>
      <p:pic>
        <p:nvPicPr>
          <p:cNvPr id="7" name="Picture 6">
            <a:extLst>
              <a:ext uri="{FF2B5EF4-FFF2-40B4-BE49-F238E27FC236}">
                <a16:creationId xmlns:a16="http://schemas.microsoft.com/office/drawing/2014/main" id="{798B9A45-6174-4AB0-8105-8C3DC0D301BB}"/>
              </a:ext>
            </a:extLst>
          </p:cNvPr>
          <p:cNvPicPr>
            <a:picLocks noChangeAspect="1"/>
          </p:cNvPicPr>
          <p:nvPr/>
        </p:nvPicPr>
        <p:blipFill>
          <a:blip r:embed="rId3"/>
          <a:stretch>
            <a:fillRect/>
          </a:stretch>
        </p:blipFill>
        <p:spPr>
          <a:xfrm>
            <a:off x="3611510" y="2943"/>
            <a:ext cx="5134028" cy="6858000"/>
          </a:xfrm>
          <a:prstGeom prst="rect">
            <a:avLst/>
          </a:prstGeom>
        </p:spPr>
      </p:pic>
      <p:pic>
        <p:nvPicPr>
          <p:cNvPr id="8" name="Picture 7">
            <a:extLst>
              <a:ext uri="{FF2B5EF4-FFF2-40B4-BE49-F238E27FC236}">
                <a16:creationId xmlns:a16="http://schemas.microsoft.com/office/drawing/2014/main" id="{B123421B-F8CF-4C5C-A0C9-80BED78190E5}"/>
              </a:ext>
            </a:extLst>
          </p:cNvPr>
          <p:cNvPicPr>
            <a:picLocks noChangeAspect="1"/>
          </p:cNvPicPr>
          <p:nvPr/>
        </p:nvPicPr>
        <p:blipFill>
          <a:blip r:embed="rId4"/>
          <a:stretch>
            <a:fillRect/>
          </a:stretch>
        </p:blipFill>
        <p:spPr>
          <a:xfrm>
            <a:off x="153555" y="1480652"/>
            <a:ext cx="4418445" cy="4016768"/>
          </a:xfrm>
          <a:prstGeom prst="rect">
            <a:avLst/>
          </a:prstGeom>
        </p:spPr>
      </p:pic>
      <p:pic>
        <p:nvPicPr>
          <p:cNvPr id="10" name="Picture 9">
            <a:extLst>
              <a:ext uri="{FF2B5EF4-FFF2-40B4-BE49-F238E27FC236}">
                <a16:creationId xmlns:a16="http://schemas.microsoft.com/office/drawing/2014/main" id="{0E93FA37-738C-46D0-90EF-1B03CDB53FA5}"/>
              </a:ext>
            </a:extLst>
          </p:cNvPr>
          <p:cNvPicPr>
            <a:picLocks noChangeAspect="1"/>
          </p:cNvPicPr>
          <p:nvPr/>
        </p:nvPicPr>
        <p:blipFill>
          <a:blip r:embed="rId5"/>
          <a:stretch>
            <a:fillRect/>
          </a:stretch>
        </p:blipFill>
        <p:spPr>
          <a:xfrm>
            <a:off x="7947431" y="1465265"/>
            <a:ext cx="4091014" cy="4099986"/>
          </a:xfrm>
          <a:prstGeom prst="rect">
            <a:avLst/>
          </a:prstGeom>
        </p:spPr>
      </p:pic>
      <p:pic>
        <p:nvPicPr>
          <p:cNvPr id="9" name="Picture 8">
            <a:extLst>
              <a:ext uri="{FF2B5EF4-FFF2-40B4-BE49-F238E27FC236}">
                <a16:creationId xmlns:a16="http://schemas.microsoft.com/office/drawing/2014/main" id="{8EF04E08-397C-44C1-9E47-56F9FF94A7FC}"/>
              </a:ext>
            </a:extLst>
          </p:cNvPr>
          <p:cNvPicPr>
            <a:picLocks noChangeAspect="1"/>
          </p:cNvPicPr>
          <p:nvPr/>
        </p:nvPicPr>
        <p:blipFill>
          <a:blip r:embed="rId6"/>
          <a:stretch>
            <a:fillRect/>
          </a:stretch>
        </p:blipFill>
        <p:spPr>
          <a:xfrm>
            <a:off x="9733138" y="5735131"/>
            <a:ext cx="825045" cy="1072558"/>
          </a:xfrm>
          <a:prstGeom prst="rect">
            <a:avLst/>
          </a:prstGeom>
        </p:spPr>
      </p:pic>
      <p:pic>
        <p:nvPicPr>
          <p:cNvPr id="11" name="Picture 10">
            <a:extLst>
              <a:ext uri="{FF2B5EF4-FFF2-40B4-BE49-F238E27FC236}">
                <a16:creationId xmlns:a16="http://schemas.microsoft.com/office/drawing/2014/main" id="{3C412CCE-3E54-4434-88E7-7E167881941E}"/>
              </a:ext>
            </a:extLst>
          </p:cNvPr>
          <p:cNvPicPr>
            <a:picLocks noChangeAspect="1"/>
          </p:cNvPicPr>
          <p:nvPr/>
        </p:nvPicPr>
        <p:blipFill>
          <a:blip r:embed="rId7"/>
          <a:stretch>
            <a:fillRect/>
          </a:stretch>
        </p:blipFill>
        <p:spPr>
          <a:xfrm>
            <a:off x="1301131" y="168864"/>
            <a:ext cx="1127618" cy="1142925"/>
          </a:xfrm>
          <a:prstGeom prst="rect">
            <a:avLst/>
          </a:prstGeom>
        </p:spPr>
      </p:pic>
      <p:pic>
        <p:nvPicPr>
          <p:cNvPr id="12" name="Picture 11">
            <a:extLst>
              <a:ext uri="{FF2B5EF4-FFF2-40B4-BE49-F238E27FC236}">
                <a16:creationId xmlns:a16="http://schemas.microsoft.com/office/drawing/2014/main" id="{0741FBC4-F4AF-4637-9EFD-A00A232CE2DD}"/>
              </a:ext>
            </a:extLst>
          </p:cNvPr>
          <p:cNvPicPr>
            <a:picLocks noChangeAspect="1"/>
          </p:cNvPicPr>
          <p:nvPr/>
        </p:nvPicPr>
        <p:blipFill>
          <a:blip r:embed="rId8"/>
          <a:stretch>
            <a:fillRect/>
          </a:stretch>
        </p:blipFill>
        <p:spPr>
          <a:xfrm>
            <a:off x="9448667" y="197458"/>
            <a:ext cx="1109516" cy="1095291"/>
          </a:xfrm>
          <a:prstGeom prst="rect">
            <a:avLst/>
          </a:prstGeom>
        </p:spPr>
      </p:pic>
      <p:pic>
        <p:nvPicPr>
          <p:cNvPr id="14" name="Picture 13">
            <a:extLst>
              <a:ext uri="{FF2B5EF4-FFF2-40B4-BE49-F238E27FC236}">
                <a16:creationId xmlns:a16="http://schemas.microsoft.com/office/drawing/2014/main" id="{CBEFD1B5-EA19-4AAA-BF03-1C31C08D6633}"/>
              </a:ext>
            </a:extLst>
          </p:cNvPr>
          <p:cNvPicPr>
            <a:picLocks noChangeAspect="1"/>
          </p:cNvPicPr>
          <p:nvPr/>
        </p:nvPicPr>
        <p:blipFill>
          <a:blip r:embed="rId9"/>
          <a:stretch>
            <a:fillRect/>
          </a:stretch>
        </p:blipFill>
        <p:spPr>
          <a:xfrm>
            <a:off x="1162817" y="5705520"/>
            <a:ext cx="1404247" cy="1212759"/>
          </a:xfrm>
          <a:prstGeom prst="rect">
            <a:avLst/>
          </a:prstGeom>
        </p:spPr>
      </p:pic>
    </p:spTree>
    <p:extLst>
      <p:ext uri="{BB962C8B-B14F-4D97-AF65-F5344CB8AC3E}">
        <p14:creationId xmlns:p14="http://schemas.microsoft.com/office/powerpoint/2010/main" val="4011572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75B54-D538-4239-8E21-56927FB13F5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ED54D26-ED24-4093-87CC-C8104294067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9EABCAE9-72C8-425B-80BF-56D265A8F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0836"/>
            <a:ext cx="12325350" cy="6978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41C052-1D10-49EA-83C1-B6245A859646}"/>
              </a:ext>
            </a:extLst>
          </p:cNvPr>
          <p:cNvPicPr>
            <a:picLocks noChangeAspect="1"/>
          </p:cNvPicPr>
          <p:nvPr/>
        </p:nvPicPr>
        <p:blipFill>
          <a:blip r:embed="rId3"/>
          <a:stretch>
            <a:fillRect/>
          </a:stretch>
        </p:blipFill>
        <p:spPr>
          <a:xfrm>
            <a:off x="2031268" y="1473448"/>
            <a:ext cx="7996113" cy="4806175"/>
          </a:xfrm>
          <a:prstGeom prst="rect">
            <a:avLst/>
          </a:prstGeom>
          <a:ln w="19050">
            <a:solidFill>
              <a:schemeClr val="accent1">
                <a:lumMod val="75000"/>
              </a:schemeClr>
            </a:solidFill>
          </a:ln>
        </p:spPr>
      </p:pic>
      <p:sp>
        <p:nvSpPr>
          <p:cNvPr id="6" name="TextBox 5">
            <a:extLst>
              <a:ext uri="{FF2B5EF4-FFF2-40B4-BE49-F238E27FC236}">
                <a16:creationId xmlns:a16="http://schemas.microsoft.com/office/drawing/2014/main" id="{DB99BF47-EAE1-442C-BA4E-7AC036D856F2}"/>
              </a:ext>
            </a:extLst>
          </p:cNvPr>
          <p:cNvSpPr txBox="1"/>
          <p:nvPr/>
        </p:nvSpPr>
        <p:spPr>
          <a:xfrm>
            <a:off x="1891964" y="419427"/>
            <a:ext cx="8408071" cy="523220"/>
          </a:xfrm>
          <a:prstGeom prst="rect">
            <a:avLst/>
          </a:prstGeom>
          <a:noFill/>
        </p:spPr>
        <p:txBody>
          <a:bodyPr wrap="none" rtlCol="0">
            <a:spAutoFit/>
          </a:bodyPr>
          <a:lstStyle/>
          <a:p>
            <a:r>
              <a:rPr lang="en-GB" sz="2800" dirty="0">
                <a:solidFill>
                  <a:schemeClr val="accent1">
                    <a:lumMod val="50000"/>
                  </a:schemeClr>
                </a:solidFill>
                <a:latin typeface="Lucida Console" panose="020B0609040504020204" pitchFamily="49" charset="0"/>
                <a:cs typeface="Lucida Sans Unicode" panose="020B0602030504020204" pitchFamily="34" charset="0"/>
              </a:rPr>
              <a:t>Timeline of EA research (from PubMed) </a:t>
            </a:r>
          </a:p>
        </p:txBody>
      </p:sp>
      <p:sp>
        <p:nvSpPr>
          <p:cNvPr id="7" name="Slide Number Placeholder 6">
            <a:extLst>
              <a:ext uri="{FF2B5EF4-FFF2-40B4-BE49-F238E27FC236}">
                <a16:creationId xmlns:a16="http://schemas.microsoft.com/office/drawing/2014/main" id="{972CFBA9-10CB-4AE1-AFE1-9972D2CA8BCD}"/>
              </a:ext>
            </a:extLst>
          </p:cNvPr>
          <p:cNvSpPr>
            <a:spLocks noGrp="1"/>
          </p:cNvSpPr>
          <p:nvPr>
            <p:ph type="sldNum" sz="quarter" idx="12"/>
          </p:nvPr>
        </p:nvSpPr>
        <p:spPr>
          <a:xfrm>
            <a:off x="8610600" y="6356350"/>
            <a:ext cx="2743200" cy="365125"/>
          </a:xfrm>
        </p:spPr>
        <p:txBody>
          <a:bodyPr/>
          <a:lstStyle/>
          <a:p>
            <a:fld id="{D679A6E3-571F-453D-81D3-222C5DC3D1BC}" type="slidenum">
              <a:rPr lang="en-GB" smtClean="0"/>
              <a:t>4</a:t>
            </a:fld>
            <a:endParaRPr lang="en-GB" dirty="0"/>
          </a:p>
        </p:txBody>
      </p:sp>
    </p:spTree>
    <p:extLst>
      <p:ext uri="{BB962C8B-B14F-4D97-AF65-F5344CB8AC3E}">
        <p14:creationId xmlns:p14="http://schemas.microsoft.com/office/powerpoint/2010/main" val="1751558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8185-5D92-4083-8A41-A839675FD8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0330E69-59AC-4BB0-BE51-21CE87944D07}"/>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D4132EE2-07CD-402E-AEF8-4FCADF008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1B64B62-82D2-4BC7-9861-A34D0322F6C5}"/>
              </a:ext>
            </a:extLst>
          </p:cNvPr>
          <p:cNvPicPr>
            <a:picLocks noChangeAspect="1"/>
          </p:cNvPicPr>
          <p:nvPr/>
        </p:nvPicPr>
        <p:blipFill>
          <a:blip r:embed="rId3"/>
          <a:stretch>
            <a:fillRect/>
          </a:stretch>
        </p:blipFill>
        <p:spPr>
          <a:xfrm>
            <a:off x="2080617" y="2867753"/>
            <a:ext cx="2857500" cy="1905000"/>
          </a:xfrm>
          <a:prstGeom prst="rect">
            <a:avLst/>
          </a:prstGeom>
        </p:spPr>
      </p:pic>
      <p:pic>
        <p:nvPicPr>
          <p:cNvPr id="6" name="Picture 5">
            <a:extLst>
              <a:ext uri="{FF2B5EF4-FFF2-40B4-BE49-F238E27FC236}">
                <a16:creationId xmlns:a16="http://schemas.microsoft.com/office/drawing/2014/main" id="{58E90033-461E-463A-9BBA-430C2DC89858}"/>
              </a:ext>
            </a:extLst>
          </p:cNvPr>
          <p:cNvPicPr>
            <a:picLocks noChangeAspect="1"/>
          </p:cNvPicPr>
          <p:nvPr/>
        </p:nvPicPr>
        <p:blipFill>
          <a:blip r:embed="rId4"/>
          <a:stretch>
            <a:fillRect/>
          </a:stretch>
        </p:blipFill>
        <p:spPr>
          <a:xfrm>
            <a:off x="1262881" y="1254554"/>
            <a:ext cx="1435101" cy="1905001"/>
          </a:xfrm>
          <a:prstGeom prst="rect">
            <a:avLst/>
          </a:prstGeom>
        </p:spPr>
      </p:pic>
      <p:pic>
        <p:nvPicPr>
          <p:cNvPr id="7" name="Picture 6">
            <a:extLst>
              <a:ext uri="{FF2B5EF4-FFF2-40B4-BE49-F238E27FC236}">
                <a16:creationId xmlns:a16="http://schemas.microsoft.com/office/drawing/2014/main" id="{6B1C0FF0-1FD4-46E5-BA8E-AF1FC33B5C0E}"/>
              </a:ext>
            </a:extLst>
          </p:cNvPr>
          <p:cNvPicPr>
            <a:picLocks noChangeAspect="1"/>
          </p:cNvPicPr>
          <p:nvPr/>
        </p:nvPicPr>
        <p:blipFill>
          <a:blip r:embed="rId5"/>
          <a:stretch>
            <a:fillRect/>
          </a:stretch>
        </p:blipFill>
        <p:spPr>
          <a:xfrm rot="4053506">
            <a:off x="7166934" y="1625879"/>
            <a:ext cx="4762500" cy="3571875"/>
          </a:xfrm>
          <a:prstGeom prst="rect">
            <a:avLst/>
          </a:prstGeom>
        </p:spPr>
      </p:pic>
      <p:pic>
        <p:nvPicPr>
          <p:cNvPr id="10" name="Picture 12">
            <a:extLst>
              <a:ext uri="{FF2B5EF4-FFF2-40B4-BE49-F238E27FC236}">
                <a16:creationId xmlns:a16="http://schemas.microsoft.com/office/drawing/2014/main" id="{E1880074-9CAE-4E56-8258-B5C2D6A8C7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9325" y="843314"/>
            <a:ext cx="1518048" cy="1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31AF3616-F781-417E-AC16-C7ED518846C6}"/>
              </a:ext>
            </a:extLst>
          </p:cNvPr>
          <p:cNvPicPr>
            <a:picLocks noChangeAspect="1"/>
          </p:cNvPicPr>
          <p:nvPr/>
        </p:nvPicPr>
        <p:blipFill>
          <a:blip r:embed="rId7"/>
          <a:stretch>
            <a:fillRect/>
          </a:stretch>
        </p:blipFill>
        <p:spPr>
          <a:xfrm>
            <a:off x="5418277" y="3263734"/>
            <a:ext cx="2857500" cy="3431319"/>
          </a:xfrm>
          <a:prstGeom prst="rect">
            <a:avLst/>
          </a:prstGeom>
        </p:spPr>
      </p:pic>
      <p:sp>
        <p:nvSpPr>
          <p:cNvPr id="14" name="TextBox 13">
            <a:extLst>
              <a:ext uri="{FF2B5EF4-FFF2-40B4-BE49-F238E27FC236}">
                <a16:creationId xmlns:a16="http://schemas.microsoft.com/office/drawing/2014/main" id="{2CE16AA4-D0F6-4D6E-B822-48D2B323DE3B}"/>
              </a:ext>
            </a:extLst>
          </p:cNvPr>
          <p:cNvSpPr txBox="1"/>
          <p:nvPr/>
        </p:nvSpPr>
        <p:spPr>
          <a:xfrm>
            <a:off x="635059" y="387720"/>
            <a:ext cx="10788531" cy="523220"/>
          </a:xfrm>
          <a:prstGeom prst="rect">
            <a:avLst/>
          </a:prstGeom>
          <a:noFill/>
        </p:spPr>
        <p:txBody>
          <a:bodyPr wrap="none" rtlCol="0">
            <a:spAutoFit/>
          </a:bodyPr>
          <a:lstStyle/>
          <a:p>
            <a:r>
              <a:rPr lang="en-GB" sz="2800" dirty="0">
                <a:solidFill>
                  <a:schemeClr val="accent1">
                    <a:lumMod val="50000"/>
                  </a:schemeClr>
                </a:solidFill>
                <a:latin typeface="Lucida Console" panose="020B0609040504020204" pitchFamily="49" charset="0"/>
                <a:cs typeface="Lucida Sans Unicode" panose="020B0602030504020204" pitchFamily="34" charset="0"/>
              </a:rPr>
              <a:t>Electroacupuncture/TEAS – the brain and frequency</a:t>
            </a:r>
          </a:p>
        </p:txBody>
      </p:sp>
      <p:sp>
        <p:nvSpPr>
          <p:cNvPr id="12" name="TextBox 11">
            <a:extLst>
              <a:ext uri="{FF2B5EF4-FFF2-40B4-BE49-F238E27FC236}">
                <a16:creationId xmlns:a16="http://schemas.microsoft.com/office/drawing/2014/main" id="{E1349B42-C188-4BC3-BCAB-104BE14D1A0D}"/>
              </a:ext>
            </a:extLst>
          </p:cNvPr>
          <p:cNvSpPr txBox="1"/>
          <p:nvPr/>
        </p:nvSpPr>
        <p:spPr>
          <a:xfrm>
            <a:off x="2957346" y="1640547"/>
            <a:ext cx="2460931" cy="1015663"/>
          </a:xfrm>
          <a:prstGeom prst="rect">
            <a:avLst/>
          </a:prstGeom>
          <a:noFill/>
        </p:spPr>
        <p:txBody>
          <a:bodyPr wrap="square" rtlCol="0">
            <a:spAutoFit/>
          </a:bodyPr>
          <a:lstStyle/>
          <a:p>
            <a:r>
              <a:rPr lang="en-GB" sz="2000" dirty="0"/>
              <a:t>Han </a:t>
            </a:r>
            <a:r>
              <a:rPr lang="en-GB" sz="2000" dirty="0" err="1"/>
              <a:t>Jisheng</a:t>
            </a:r>
            <a:r>
              <a:rPr lang="en-GB" sz="2000" dirty="0"/>
              <a:t> &amp; the HANS</a:t>
            </a:r>
          </a:p>
          <a:p>
            <a:r>
              <a:rPr lang="en-GB" sz="2000" dirty="0"/>
              <a:t>stimulator</a:t>
            </a:r>
          </a:p>
        </p:txBody>
      </p:sp>
      <p:sp>
        <p:nvSpPr>
          <p:cNvPr id="16" name="TextBox 15">
            <a:extLst>
              <a:ext uri="{FF2B5EF4-FFF2-40B4-BE49-F238E27FC236}">
                <a16:creationId xmlns:a16="http://schemas.microsoft.com/office/drawing/2014/main" id="{16A503D5-B811-4F84-89E5-52B92EBA6C23}"/>
              </a:ext>
            </a:extLst>
          </p:cNvPr>
          <p:cNvSpPr txBox="1"/>
          <p:nvPr/>
        </p:nvSpPr>
        <p:spPr>
          <a:xfrm>
            <a:off x="9095669" y="5713623"/>
            <a:ext cx="2460931" cy="1015663"/>
          </a:xfrm>
          <a:prstGeom prst="rect">
            <a:avLst/>
          </a:prstGeom>
          <a:noFill/>
        </p:spPr>
        <p:txBody>
          <a:bodyPr wrap="square" rtlCol="0">
            <a:spAutoFit/>
          </a:bodyPr>
          <a:lstStyle/>
          <a:p>
            <a:r>
              <a:rPr lang="en-GB" sz="2000" dirty="0"/>
              <a:t>Bruce Pomeranz, Norman </a:t>
            </a:r>
            <a:r>
              <a:rPr lang="en-GB" sz="2000" dirty="0" err="1"/>
              <a:t>Salansky</a:t>
            </a:r>
            <a:r>
              <a:rPr lang="en-GB" sz="2000" dirty="0"/>
              <a:t> and the CODETRON</a:t>
            </a:r>
          </a:p>
        </p:txBody>
      </p:sp>
      <p:sp>
        <p:nvSpPr>
          <p:cNvPr id="17" name="Slide Number Placeholder 6">
            <a:extLst>
              <a:ext uri="{FF2B5EF4-FFF2-40B4-BE49-F238E27FC236}">
                <a16:creationId xmlns:a16="http://schemas.microsoft.com/office/drawing/2014/main" id="{3558D197-07A5-46B9-B591-B4AEF175C846}"/>
              </a:ext>
            </a:extLst>
          </p:cNvPr>
          <p:cNvSpPr>
            <a:spLocks noGrp="1"/>
          </p:cNvSpPr>
          <p:nvPr>
            <p:ph type="sldNum" sz="quarter" idx="12"/>
          </p:nvPr>
        </p:nvSpPr>
        <p:spPr>
          <a:xfrm>
            <a:off x="8610600" y="6356350"/>
            <a:ext cx="2743200" cy="365125"/>
          </a:xfrm>
        </p:spPr>
        <p:txBody>
          <a:bodyPr/>
          <a:lstStyle/>
          <a:p>
            <a:fld id="{D679A6E3-571F-453D-81D3-222C5DC3D1BC}" type="slidenum">
              <a:rPr lang="en-GB" smtClean="0"/>
              <a:t>5</a:t>
            </a:fld>
            <a:endParaRPr lang="en-GB" dirty="0"/>
          </a:p>
        </p:txBody>
      </p:sp>
    </p:spTree>
    <p:extLst>
      <p:ext uri="{BB962C8B-B14F-4D97-AF65-F5344CB8AC3E}">
        <p14:creationId xmlns:p14="http://schemas.microsoft.com/office/powerpoint/2010/main" val="163112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12191999"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34544" y="303136"/>
            <a:ext cx="9922909" cy="523220"/>
          </a:xfrm>
          <a:prstGeom prst="rect">
            <a:avLst/>
          </a:prstGeom>
        </p:spPr>
        <p:txBody>
          <a:bodyPr wrap="none">
            <a:spAutoFit/>
          </a:bodyPr>
          <a:lstStyle/>
          <a:p>
            <a:pPr fontAlgn="base">
              <a:spcBef>
                <a:spcPct val="0"/>
              </a:spcBef>
              <a:spcAft>
                <a:spcPct val="0"/>
              </a:spcAft>
            </a:pPr>
            <a:r>
              <a:rPr lang="en-GB" sz="2800" dirty="0">
                <a:solidFill>
                  <a:srgbClr val="002060"/>
                </a:solidFill>
                <a:latin typeface="Lucida Console" panose="020B0609040504020204" pitchFamily="49" charset="0"/>
              </a:rPr>
              <a:t>EA neurophysiology – a summary from the 1990s</a:t>
            </a:r>
          </a:p>
        </p:txBody>
      </p:sp>
      <p:sp>
        <p:nvSpPr>
          <p:cNvPr id="25" name="Slide Number Placeholder 2"/>
          <p:cNvSpPr txBox="1">
            <a:spLocks/>
          </p:cNvSpPr>
          <p:nvPr/>
        </p:nvSpPr>
        <p:spPr>
          <a:xfrm>
            <a:off x="8407400" y="6327821"/>
            <a:ext cx="2311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a:solidFill>
                  <a:schemeClr val="tx1"/>
                </a:solidFill>
              </a:rPr>
              <a:pPr/>
              <a:t>6</a:t>
            </a:fld>
            <a:endParaRPr lang="en-US" dirty="0">
              <a:solidFill>
                <a:schemeClr val="tx1"/>
              </a:solidFill>
            </a:endParaRPr>
          </a:p>
        </p:txBody>
      </p:sp>
      <p:graphicFrame>
        <p:nvGraphicFramePr>
          <p:cNvPr id="6" name="Object 5"/>
          <p:cNvGraphicFramePr>
            <a:graphicFrameLocks noChangeAspect="1"/>
          </p:cNvGraphicFramePr>
          <p:nvPr/>
        </p:nvGraphicFramePr>
        <p:xfrm>
          <a:off x="2051056" y="1008913"/>
          <a:ext cx="8360477" cy="5829693"/>
        </p:xfrm>
        <a:graphic>
          <a:graphicData uri="http://schemas.openxmlformats.org/presentationml/2006/ole">
            <mc:AlternateContent xmlns:mc="http://schemas.openxmlformats.org/markup-compatibility/2006">
              <mc:Choice xmlns:v="urn:schemas-microsoft-com:vml" Requires="v">
                <p:oleObj spid="_x0000_s5271" name="Document" r:id="rId4" imgW="5880628" imgH="4442258" progId="Word.Document.12">
                  <p:embed/>
                </p:oleObj>
              </mc:Choice>
              <mc:Fallback>
                <p:oleObj name="Document" r:id="rId4" imgW="5880628" imgH="4442258" progId="Word.Document.12">
                  <p:embed/>
                  <p:pic>
                    <p:nvPicPr>
                      <p:cNvPr id="6" name="Object 5"/>
                      <p:cNvPicPr/>
                      <p:nvPr/>
                    </p:nvPicPr>
                    <p:blipFill>
                      <a:blip r:embed="rId5"/>
                      <a:stretch>
                        <a:fillRect/>
                      </a:stretch>
                    </p:blipFill>
                    <p:spPr>
                      <a:xfrm>
                        <a:off x="2051056" y="1008913"/>
                        <a:ext cx="8360477" cy="5829693"/>
                      </a:xfrm>
                      <a:prstGeom prst="rect">
                        <a:avLst/>
                      </a:prstGeom>
                    </p:spPr>
                  </p:pic>
                </p:oleObj>
              </mc:Fallback>
            </mc:AlternateContent>
          </a:graphicData>
        </a:graphic>
      </p:graphicFrame>
      <p:sp>
        <p:nvSpPr>
          <p:cNvPr id="7" name="Oval 6">
            <a:extLst>
              <a:ext uri="{FF2B5EF4-FFF2-40B4-BE49-F238E27FC236}">
                <a16:creationId xmlns:a16="http://schemas.microsoft.com/office/drawing/2014/main" id="{079F7C3F-55E3-4685-870C-DFD2F95DEC42}"/>
              </a:ext>
            </a:extLst>
          </p:cNvPr>
          <p:cNvSpPr/>
          <p:nvPr/>
        </p:nvSpPr>
        <p:spPr>
          <a:xfrm>
            <a:off x="2051056" y="1958109"/>
            <a:ext cx="2788799" cy="65578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697DA459-1E73-4EEB-9C58-71E265E4503E}"/>
              </a:ext>
            </a:extLst>
          </p:cNvPr>
          <p:cNvSpPr/>
          <p:nvPr/>
        </p:nvSpPr>
        <p:spPr>
          <a:xfrm>
            <a:off x="6095998" y="2924549"/>
            <a:ext cx="1865973" cy="65578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6">
            <a:extLst>
              <a:ext uri="{FF2B5EF4-FFF2-40B4-BE49-F238E27FC236}">
                <a16:creationId xmlns:a16="http://schemas.microsoft.com/office/drawing/2014/main" id="{4B3FC727-566E-4289-AD17-16674B2E9671}"/>
              </a:ext>
            </a:extLst>
          </p:cNvPr>
          <p:cNvSpPr txBox="1">
            <a:spLocks/>
          </p:cNvSpPr>
          <p:nvPr/>
        </p:nvSpPr>
        <p:spPr>
          <a:xfrm>
            <a:off x="8712200" y="616344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79A6E3-571F-453D-81D3-222C5DC3D1BC}" type="slidenum">
              <a:rPr lang="en-GB" smtClean="0"/>
              <a:pPr/>
              <a:t>6</a:t>
            </a:fld>
            <a:endParaRPr lang="en-GB" dirty="0"/>
          </a:p>
        </p:txBody>
      </p:sp>
      <p:sp>
        <p:nvSpPr>
          <p:cNvPr id="13" name="Rectangle 12">
            <a:extLst>
              <a:ext uri="{FF2B5EF4-FFF2-40B4-BE49-F238E27FC236}">
                <a16:creationId xmlns:a16="http://schemas.microsoft.com/office/drawing/2014/main" id="{B90F5458-85D9-499B-9A93-B5C877BD79F2}"/>
              </a:ext>
            </a:extLst>
          </p:cNvPr>
          <p:cNvSpPr/>
          <p:nvPr/>
        </p:nvSpPr>
        <p:spPr>
          <a:xfrm>
            <a:off x="10335411" y="6193680"/>
            <a:ext cx="547255" cy="5326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3883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5503DC-7AE2-4DAE-9D64-F1FA850E455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20387"/>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DC625B-6291-4A06-9907-48C4EEACBBD2}"/>
              </a:ext>
            </a:extLst>
          </p:cNvPr>
          <p:cNvSpPr txBox="1"/>
          <p:nvPr/>
        </p:nvSpPr>
        <p:spPr>
          <a:xfrm>
            <a:off x="1042218" y="419427"/>
            <a:ext cx="10572125" cy="523220"/>
          </a:xfrm>
          <a:prstGeom prst="rect">
            <a:avLst/>
          </a:prstGeom>
          <a:noFill/>
        </p:spPr>
        <p:txBody>
          <a:bodyPr wrap="none" rtlCol="0">
            <a:spAutoFit/>
          </a:bodyPr>
          <a:lstStyle/>
          <a:p>
            <a:r>
              <a:rPr lang="en-GB" sz="2800" dirty="0">
                <a:solidFill>
                  <a:schemeClr val="accent1">
                    <a:lumMod val="50000"/>
                  </a:schemeClr>
                </a:solidFill>
                <a:latin typeface="Lucida Console" panose="020B0609040504020204" pitchFamily="49" charset="0"/>
                <a:cs typeface="Lucida Sans Unicode" panose="020B0602030504020204" pitchFamily="34" charset="0"/>
              </a:rPr>
              <a:t>Timeline of EA &amp; entropy research (from PubMed) </a:t>
            </a:r>
          </a:p>
        </p:txBody>
      </p:sp>
      <p:pic>
        <p:nvPicPr>
          <p:cNvPr id="6" name="Picture 5">
            <a:extLst>
              <a:ext uri="{FF2B5EF4-FFF2-40B4-BE49-F238E27FC236}">
                <a16:creationId xmlns:a16="http://schemas.microsoft.com/office/drawing/2014/main" id="{D7BFF993-4F4A-40BA-AC1B-4BADCD262133}"/>
              </a:ext>
            </a:extLst>
          </p:cNvPr>
          <p:cNvPicPr>
            <a:picLocks noChangeAspect="1"/>
          </p:cNvPicPr>
          <p:nvPr/>
        </p:nvPicPr>
        <p:blipFill>
          <a:blip r:embed="rId3"/>
          <a:stretch>
            <a:fillRect/>
          </a:stretch>
        </p:blipFill>
        <p:spPr>
          <a:xfrm>
            <a:off x="2062081" y="1449914"/>
            <a:ext cx="8067837" cy="4849286"/>
          </a:xfrm>
          <a:prstGeom prst="rect">
            <a:avLst/>
          </a:prstGeom>
          <a:ln w="19050">
            <a:solidFill>
              <a:schemeClr val="accent1">
                <a:lumMod val="75000"/>
              </a:schemeClr>
            </a:solidFill>
          </a:ln>
        </p:spPr>
      </p:pic>
      <p:sp>
        <p:nvSpPr>
          <p:cNvPr id="7" name="Slide Number Placeholder 6">
            <a:extLst>
              <a:ext uri="{FF2B5EF4-FFF2-40B4-BE49-F238E27FC236}">
                <a16:creationId xmlns:a16="http://schemas.microsoft.com/office/drawing/2014/main" id="{180D0900-BD41-4D51-9E5A-4EC26014295A}"/>
              </a:ext>
            </a:extLst>
          </p:cNvPr>
          <p:cNvSpPr>
            <a:spLocks noGrp="1"/>
          </p:cNvSpPr>
          <p:nvPr>
            <p:ph type="sldNum" sz="quarter" idx="12"/>
          </p:nvPr>
        </p:nvSpPr>
        <p:spPr>
          <a:xfrm>
            <a:off x="8610600" y="6356350"/>
            <a:ext cx="2743200" cy="365125"/>
          </a:xfrm>
        </p:spPr>
        <p:txBody>
          <a:bodyPr/>
          <a:lstStyle/>
          <a:p>
            <a:fld id="{D679A6E3-571F-453D-81D3-222C5DC3D1BC}" type="slidenum">
              <a:rPr lang="en-GB" smtClean="0"/>
              <a:t>7</a:t>
            </a:fld>
            <a:endParaRPr lang="en-GB" dirty="0"/>
          </a:p>
        </p:txBody>
      </p:sp>
    </p:spTree>
    <p:extLst>
      <p:ext uri="{BB962C8B-B14F-4D97-AF65-F5344CB8AC3E}">
        <p14:creationId xmlns:p14="http://schemas.microsoft.com/office/powerpoint/2010/main" val="380881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5503DC-7AE2-4DAE-9D64-F1FA850E455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12325350" cy="69780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6">
            <a:extLst>
              <a:ext uri="{FF2B5EF4-FFF2-40B4-BE49-F238E27FC236}">
                <a16:creationId xmlns:a16="http://schemas.microsoft.com/office/drawing/2014/main" id="{F26A3C2F-5B1E-4577-B345-557B5B36349D}"/>
              </a:ext>
            </a:extLst>
          </p:cNvPr>
          <p:cNvSpPr>
            <a:spLocks noGrp="1"/>
          </p:cNvSpPr>
          <p:nvPr>
            <p:ph type="sldNum" sz="quarter" idx="12"/>
          </p:nvPr>
        </p:nvSpPr>
        <p:spPr>
          <a:xfrm>
            <a:off x="8610600" y="6356350"/>
            <a:ext cx="2743200" cy="365125"/>
          </a:xfrm>
        </p:spPr>
        <p:txBody>
          <a:bodyPr/>
          <a:lstStyle/>
          <a:p>
            <a:fld id="{D679A6E3-571F-453D-81D3-222C5DC3D1BC}" type="slidenum">
              <a:rPr lang="en-GB" smtClean="0"/>
              <a:t>8</a:t>
            </a:fld>
            <a:endParaRPr lang="en-GB" dirty="0"/>
          </a:p>
        </p:txBody>
      </p:sp>
      <p:pic>
        <p:nvPicPr>
          <p:cNvPr id="8" name="Picture 7">
            <a:extLst>
              <a:ext uri="{FF2B5EF4-FFF2-40B4-BE49-F238E27FC236}">
                <a16:creationId xmlns:a16="http://schemas.microsoft.com/office/drawing/2014/main" id="{B128856C-7DE2-40CA-8E9B-9248D6912BF2}"/>
              </a:ext>
            </a:extLst>
          </p:cNvPr>
          <p:cNvPicPr>
            <a:picLocks noChangeAspect="1"/>
          </p:cNvPicPr>
          <p:nvPr/>
        </p:nvPicPr>
        <p:blipFill>
          <a:blip r:embed="rId3"/>
          <a:stretch>
            <a:fillRect/>
          </a:stretch>
        </p:blipFill>
        <p:spPr>
          <a:xfrm>
            <a:off x="857250" y="762000"/>
            <a:ext cx="10477500" cy="5334000"/>
          </a:xfrm>
          <a:prstGeom prst="rect">
            <a:avLst/>
          </a:prstGeom>
        </p:spPr>
      </p:pic>
      <p:sp>
        <p:nvSpPr>
          <p:cNvPr id="9" name="TextBox 8">
            <a:extLst>
              <a:ext uri="{FF2B5EF4-FFF2-40B4-BE49-F238E27FC236}">
                <a16:creationId xmlns:a16="http://schemas.microsoft.com/office/drawing/2014/main" id="{66C5C58B-C3AE-4C3E-83B8-14F96E3E2CA2}"/>
              </a:ext>
            </a:extLst>
          </p:cNvPr>
          <p:cNvSpPr txBox="1"/>
          <p:nvPr/>
        </p:nvSpPr>
        <p:spPr>
          <a:xfrm>
            <a:off x="3581401" y="6096000"/>
            <a:ext cx="4508379" cy="707886"/>
          </a:xfrm>
          <a:prstGeom prst="rect">
            <a:avLst/>
          </a:prstGeom>
          <a:noFill/>
        </p:spPr>
        <p:txBody>
          <a:bodyPr wrap="square" rtlCol="0">
            <a:spAutoFit/>
          </a:bodyPr>
          <a:lstStyle/>
          <a:p>
            <a:pPr algn="ctr"/>
            <a:r>
              <a:rPr lang="en-GB" sz="2000" dirty="0"/>
              <a:t>Visual abstract by Tony </a:t>
            </a:r>
            <a:r>
              <a:rPr lang="en-GB" sz="2000" dirty="0" err="1"/>
              <a:t>Steffert</a:t>
            </a:r>
            <a:r>
              <a:rPr lang="en-GB" sz="2000" dirty="0"/>
              <a:t> (</a:t>
            </a:r>
            <a:r>
              <a:rPr lang="en-GB" sz="2000" dirty="0">
                <a:hlinkClick r:id="rId4"/>
              </a:rPr>
              <a:t>https://doi.org/10.3390/e23030321</a:t>
            </a:r>
            <a:r>
              <a:rPr lang="en-GB" sz="2000" dirty="0"/>
              <a:t>)</a:t>
            </a:r>
          </a:p>
        </p:txBody>
      </p:sp>
    </p:spTree>
    <p:extLst>
      <p:ext uri="{BB962C8B-B14F-4D97-AF65-F5344CB8AC3E}">
        <p14:creationId xmlns:p14="http://schemas.microsoft.com/office/powerpoint/2010/main" val="64396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2E19-B6C0-4D4D-93EB-EACDE06DCA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5503DC-7AE2-4DAE-9D64-F1FA850E4553}"/>
              </a:ext>
            </a:extLst>
          </p:cNvPr>
          <p:cNvSpPr>
            <a:spLocks noGrp="1"/>
          </p:cNvSpPr>
          <p:nvPr>
            <p:ph idx="1"/>
          </p:nvPr>
        </p:nvSpPr>
        <p:spPr/>
        <p:txBody>
          <a:bodyPr/>
          <a:lstStyle/>
          <a:p>
            <a:endParaRPr lang="en-GB"/>
          </a:p>
        </p:txBody>
      </p:sp>
      <p:pic>
        <p:nvPicPr>
          <p:cNvPr id="4" name="Picture 2" descr="G:\Monksmead work\Denmark amplitude presentation background.jpg">
            <a:extLst>
              <a:ext uri="{FF2B5EF4-FFF2-40B4-BE49-F238E27FC236}">
                <a16:creationId xmlns:a16="http://schemas.microsoft.com/office/drawing/2014/main" id="{54E61FFC-4154-40AB-B361-315674092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0073"/>
            <a:ext cx="12325350" cy="6978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9E1EB0-8466-4A12-894C-14FE824FD5DB}"/>
              </a:ext>
            </a:extLst>
          </p:cNvPr>
          <p:cNvPicPr>
            <a:picLocks noChangeAspect="1"/>
          </p:cNvPicPr>
          <p:nvPr/>
        </p:nvPicPr>
        <p:blipFill>
          <a:blip r:embed="rId3"/>
          <a:stretch>
            <a:fillRect/>
          </a:stretch>
        </p:blipFill>
        <p:spPr>
          <a:xfrm>
            <a:off x="326615" y="1024516"/>
            <a:ext cx="4284460" cy="3234245"/>
          </a:xfrm>
          <a:prstGeom prst="rect">
            <a:avLst/>
          </a:prstGeom>
        </p:spPr>
      </p:pic>
      <p:pic>
        <p:nvPicPr>
          <p:cNvPr id="8" name="Picture 7">
            <a:extLst>
              <a:ext uri="{FF2B5EF4-FFF2-40B4-BE49-F238E27FC236}">
                <a16:creationId xmlns:a16="http://schemas.microsoft.com/office/drawing/2014/main" id="{F1456C24-3924-4206-BA47-8C5B823BAA72}"/>
              </a:ext>
            </a:extLst>
          </p:cNvPr>
          <p:cNvPicPr>
            <a:picLocks noChangeAspect="1"/>
          </p:cNvPicPr>
          <p:nvPr/>
        </p:nvPicPr>
        <p:blipFill>
          <a:blip r:embed="rId4"/>
          <a:stretch>
            <a:fillRect/>
          </a:stretch>
        </p:blipFill>
        <p:spPr>
          <a:xfrm>
            <a:off x="5189114" y="1024516"/>
            <a:ext cx="6568777" cy="3234245"/>
          </a:xfrm>
          <a:prstGeom prst="rect">
            <a:avLst/>
          </a:prstGeom>
        </p:spPr>
      </p:pic>
      <p:pic>
        <p:nvPicPr>
          <p:cNvPr id="10" name="Picture 9">
            <a:extLst>
              <a:ext uri="{FF2B5EF4-FFF2-40B4-BE49-F238E27FC236}">
                <a16:creationId xmlns:a16="http://schemas.microsoft.com/office/drawing/2014/main" id="{70F01A98-4CDA-4CEB-B364-E59E75BFDA62}"/>
              </a:ext>
            </a:extLst>
          </p:cNvPr>
          <p:cNvPicPr>
            <a:picLocks noChangeAspect="1"/>
          </p:cNvPicPr>
          <p:nvPr/>
        </p:nvPicPr>
        <p:blipFill>
          <a:blip r:embed="rId5"/>
          <a:stretch>
            <a:fillRect/>
          </a:stretch>
        </p:blipFill>
        <p:spPr>
          <a:xfrm>
            <a:off x="326615" y="4490629"/>
            <a:ext cx="3044658" cy="2291878"/>
          </a:xfrm>
          <a:prstGeom prst="rect">
            <a:avLst/>
          </a:prstGeom>
        </p:spPr>
      </p:pic>
      <p:pic>
        <p:nvPicPr>
          <p:cNvPr id="12" name="Picture 11">
            <a:extLst>
              <a:ext uri="{FF2B5EF4-FFF2-40B4-BE49-F238E27FC236}">
                <a16:creationId xmlns:a16="http://schemas.microsoft.com/office/drawing/2014/main" id="{8B9FA0F1-2403-4022-B626-9BCBFC2DF033}"/>
              </a:ext>
            </a:extLst>
          </p:cNvPr>
          <p:cNvPicPr>
            <a:picLocks noChangeAspect="1"/>
          </p:cNvPicPr>
          <p:nvPr/>
        </p:nvPicPr>
        <p:blipFill>
          <a:blip r:embed="rId6"/>
          <a:stretch>
            <a:fillRect/>
          </a:stretch>
        </p:blipFill>
        <p:spPr>
          <a:xfrm>
            <a:off x="9758312" y="4490629"/>
            <a:ext cx="1999579" cy="2297294"/>
          </a:xfrm>
          <a:prstGeom prst="rect">
            <a:avLst/>
          </a:prstGeom>
        </p:spPr>
      </p:pic>
      <p:sp>
        <p:nvSpPr>
          <p:cNvPr id="13" name="TextBox 12">
            <a:extLst>
              <a:ext uri="{FF2B5EF4-FFF2-40B4-BE49-F238E27FC236}">
                <a16:creationId xmlns:a16="http://schemas.microsoft.com/office/drawing/2014/main" id="{24281864-9EF6-4EED-96CD-293C696C4C17}"/>
              </a:ext>
            </a:extLst>
          </p:cNvPr>
          <p:cNvSpPr txBox="1"/>
          <p:nvPr/>
        </p:nvSpPr>
        <p:spPr>
          <a:xfrm>
            <a:off x="1608884" y="365125"/>
            <a:ext cx="8840882" cy="523220"/>
          </a:xfrm>
          <a:prstGeom prst="rect">
            <a:avLst/>
          </a:prstGeom>
          <a:noFill/>
        </p:spPr>
        <p:txBody>
          <a:bodyPr wrap="none" rtlCol="0">
            <a:spAutoFit/>
          </a:bodyPr>
          <a:lstStyle/>
          <a:p>
            <a:r>
              <a:rPr lang="en-GB" sz="2800" dirty="0">
                <a:solidFill>
                  <a:schemeClr val="accent1">
                    <a:lumMod val="50000"/>
                  </a:schemeClr>
                </a:solidFill>
                <a:latin typeface="Lucida Console" panose="020B0609040504020204" pitchFamily="49" charset="0"/>
                <a:cs typeface="Lucida Sans Unicode" panose="020B0602030504020204" pitchFamily="34" charset="0"/>
              </a:rPr>
              <a:t>Collecting data in the Physiotherapy Lab</a:t>
            </a:r>
          </a:p>
        </p:txBody>
      </p:sp>
      <p:sp>
        <p:nvSpPr>
          <p:cNvPr id="14" name="Rectangle 13">
            <a:extLst>
              <a:ext uri="{FF2B5EF4-FFF2-40B4-BE49-F238E27FC236}">
                <a16:creationId xmlns:a16="http://schemas.microsoft.com/office/drawing/2014/main" id="{403FE7E2-8381-43FB-9D30-CE91B20A88B7}"/>
              </a:ext>
            </a:extLst>
          </p:cNvPr>
          <p:cNvSpPr/>
          <p:nvPr/>
        </p:nvSpPr>
        <p:spPr>
          <a:xfrm rot="18912894">
            <a:off x="2752435" y="1642045"/>
            <a:ext cx="822036" cy="31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51325E2-41C3-4F01-8462-1E89AE1816DE}"/>
              </a:ext>
            </a:extLst>
          </p:cNvPr>
          <p:cNvSpPr txBox="1"/>
          <p:nvPr/>
        </p:nvSpPr>
        <p:spPr>
          <a:xfrm>
            <a:off x="3604813" y="4667072"/>
            <a:ext cx="5919958" cy="1938992"/>
          </a:xfrm>
          <a:prstGeom prst="rect">
            <a:avLst/>
          </a:prstGeom>
          <a:noFill/>
        </p:spPr>
        <p:txBody>
          <a:bodyPr wrap="square" rtlCol="0">
            <a:spAutoFit/>
          </a:bodyPr>
          <a:lstStyle/>
          <a:p>
            <a:r>
              <a:rPr lang="en-GB" sz="2000" dirty="0"/>
              <a:t>Above: Participant with cap and </a:t>
            </a:r>
            <a:r>
              <a:rPr lang="en-GB" sz="2000" dirty="0" err="1"/>
              <a:t>Mitsar</a:t>
            </a:r>
            <a:r>
              <a:rPr lang="en-GB" sz="2000" dirty="0"/>
              <a:t> amplifier, eyes open, looking at an object to reduce eye movement. </a:t>
            </a:r>
          </a:p>
          <a:p>
            <a:r>
              <a:rPr lang="en-GB" sz="2000" dirty="0"/>
              <a:t>Researcher, hidden from view, observes onscreen EEG. </a:t>
            </a:r>
          </a:p>
          <a:p>
            <a:endParaRPr lang="en-GB" sz="2000" dirty="0"/>
          </a:p>
          <a:p>
            <a:r>
              <a:rPr lang="en-GB" sz="2000" dirty="0"/>
              <a:t>Left: 19-channel EEG data with blink &amp; muscle activity.</a:t>
            </a:r>
          </a:p>
          <a:p>
            <a:r>
              <a:rPr lang="en-GB" sz="2000" dirty="0"/>
              <a:t>Right: EEG showing the effect of jaw clenching.</a:t>
            </a:r>
          </a:p>
        </p:txBody>
      </p:sp>
    </p:spTree>
    <p:extLst>
      <p:ext uri="{BB962C8B-B14F-4D97-AF65-F5344CB8AC3E}">
        <p14:creationId xmlns:p14="http://schemas.microsoft.com/office/powerpoint/2010/main" val="350899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9583</TotalTime>
  <Words>2950</Words>
  <Application>Microsoft Office PowerPoint</Application>
  <PresentationFormat>Widescreen</PresentationFormat>
  <Paragraphs>384</Paragraphs>
  <Slides>35</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Arial</vt:lpstr>
      <vt:lpstr>Calibri</vt:lpstr>
      <vt:lpstr>Calibri Light</vt:lpstr>
      <vt:lpstr>Lucida Console</vt:lpstr>
      <vt:lpstr>Lucida Sans</vt:lpstr>
      <vt:lpstr>Lucida Sans Unicode</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Mayor</dc:creator>
  <cp:lastModifiedBy>David Mayor</cp:lastModifiedBy>
  <cp:revision>158</cp:revision>
  <cp:lastPrinted>2022-02-09T14:29:50Z</cp:lastPrinted>
  <dcterms:created xsi:type="dcterms:W3CDTF">2022-01-30T08:27:55Z</dcterms:created>
  <dcterms:modified xsi:type="dcterms:W3CDTF">2022-02-23T08:35:49Z</dcterms:modified>
</cp:coreProperties>
</file>